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0" r:id="rId13"/>
    <p:sldId id="268" r:id="rId14"/>
    <p:sldId id="269" r:id="rId15"/>
    <p:sldId id="267" r:id="rId1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80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947A2164-D144-4D99-8696-E3E298FFAE81}" type="datetimeFigureOut">
              <a:rPr lang="it-IT" smtClean="0"/>
              <a:t>27/11/2012</a:t>
            </a:fld>
            <a:endParaRPr lang="it-IT"/>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A389E94D-227C-4BCA-A94F-4B3160CE4AA4}" type="slidenum">
              <a:rPr lang="it-IT" smtClean="0"/>
              <a:t>‹N›</a:t>
            </a:fld>
            <a:endParaRPr lang="it-IT"/>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it-IT"/>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it-IT" smtClean="0"/>
              <a:t>Fare clic per modificare lo stile del titolo</a:t>
            </a:r>
            <a:endParaRPr lang="en-US" dirty="0"/>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947A2164-D144-4D99-8696-E3E298FFAE81}" type="datetimeFigureOut">
              <a:rPr lang="it-IT" smtClean="0"/>
              <a:t>27/11/2012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389E94D-227C-4BCA-A94F-4B3160CE4AA4}" type="slidenum">
              <a:rPr lang="it-IT" smtClean="0"/>
              <a:t>‹N›</a:t>
            </a:fld>
            <a:endParaRPr lang="it-IT"/>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947A2164-D144-4D99-8696-E3E298FFAE81}" type="datetimeFigureOut">
              <a:rPr lang="it-IT" smtClean="0"/>
              <a:t>27/11/2012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A389E94D-227C-4BCA-A94F-4B3160CE4AA4}" type="slidenum">
              <a:rPr lang="it-IT" smtClean="0"/>
              <a:t>‹N›</a:t>
            </a:fld>
            <a:endParaRPr lang="it-IT"/>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947A2164-D144-4D99-8696-E3E298FFAE81}" type="datetimeFigureOut">
              <a:rPr lang="it-IT" smtClean="0"/>
              <a:t>27/11/2012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389E94D-227C-4BCA-A94F-4B3160CE4AA4}" type="slidenum">
              <a:rPr lang="it-IT" smtClean="0"/>
              <a:t>‹N›</a:t>
            </a:fld>
            <a:endParaRPr lang="it-IT"/>
          </a:p>
        </p:txBody>
      </p:sp>
      <p:sp>
        <p:nvSpPr>
          <p:cNvPr id="7" name="Title 6"/>
          <p:cNvSpPr>
            <a:spLocks noGrp="1"/>
          </p:cNvSpPr>
          <p:nvPr>
            <p:ph type="title"/>
          </p:nvPr>
        </p:nvSpPr>
        <p:spPr/>
        <p:txBody>
          <a:bodyPr/>
          <a:lstStyle/>
          <a:p>
            <a:r>
              <a:rPr lang="it-IT" smtClean="0"/>
              <a:t>Fare clic per modificare lo stile del titolo</a:t>
            </a:r>
            <a:endParaRPr lang="en-US"/>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9" name="Date Placeholder 8"/>
          <p:cNvSpPr>
            <a:spLocks noGrp="1"/>
          </p:cNvSpPr>
          <p:nvPr>
            <p:ph type="dt" sz="half" idx="10"/>
          </p:nvPr>
        </p:nvSpPr>
        <p:spPr/>
        <p:txBody>
          <a:bodyPr/>
          <a:lstStyle>
            <a:lvl1pPr>
              <a:defRPr>
                <a:solidFill>
                  <a:srgbClr val="FFFFFF"/>
                </a:solidFill>
              </a:defRPr>
            </a:lvl1pPr>
          </a:lstStyle>
          <a:p>
            <a:fld id="{947A2164-D144-4D99-8696-E3E298FFAE81}" type="datetimeFigureOut">
              <a:rPr lang="it-IT" smtClean="0"/>
              <a:t>27/11/2012</a:t>
            </a:fld>
            <a:endParaRPr lang="it-IT"/>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A389E94D-227C-4BCA-A94F-4B3160CE4AA4}" type="slidenum">
              <a:rPr lang="it-IT" smtClean="0"/>
              <a:t>‹N›</a:t>
            </a:fld>
            <a:endParaRPr lang="it-IT"/>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it-IT"/>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it-IT" smtClean="0"/>
              <a:t>Fare clic per modificare lo stile del titolo</a:t>
            </a:r>
            <a:endParaRPr lang="en-US" dirty="0"/>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947A2164-D144-4D99-8696-E3E298FFAE81}" type="datetimeFigureOut">
              <a:rPr lang="it-IT" smtClean="0"/>
              <a:t>27/11/2012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389E94D-227C-4BCA-A94F-4B3160CE4AA4}" type="slidenum">
              <a:rPr lang="it-IT" smtClean="0"/>
              <a:t>‹N›</a:t>
            </a:fld>
            <a:endParaRPr lang="it-IT"/>
          </a:p>
        </p:txBody>
      </p:sp>
      <p:sp>
        <p:nvSpPr>
          <p:cNvPr id="8" name="Title 7"/>
          <p:cNvSpPr>
            <a:spLocks noGrp="1"/>
          </p:cNvSpPr>
          <p:nvPr>
            <p:ph type="title"/>
          </p:nvPr>
        </p:nvSpPr>
        <p:spPr/>
        <p:txBody>
          <a:bodyPr/>
          <a:lstStyle/>
          <a:p>
            <a:r>
              <a:rPr lang="it-IT" smtClean="0"/>
              <a:t>Fare clic per modificare lo stile del titolo</a:t>
            </a:r>
            <a:endParaRPr lang="en-US"/>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947A2164-D144-4D99-8696-E3E298FFAE81}" type="datetimeFigureOut">
              <a:rPr lang="it-IT" smtClean="0"/>
              <a:t>27/11/2012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A389E94D-227C-4BCA-A94F-4B3160CE4AA4}" type="slidenum">
              <a:rPr lang="it-IT" smtClean="0"/>
              <a:t>‹N›</a:t>
            </a:fld>
            <a:endParaRPr lang="it-IT"/>
          </a:p>
        </p:txBody>
      </p:sp>
      <p:sp>
        <p:nvSpPr>
          <p:cNvPr id="10" name="Title 9"/>
          <p:cNvSpPr>
            <a:spLocks noGrp="1"/>
          </p:cNvSpPr>
          <p:nvPr>
            <p:ph type="title"/>
          </p:nvPr>
        </p:nvSpPr>
        <p:spPr/>
        <p:txBody>
          <a:bodyPr/>
          <a:lstStyle/>
          <a:p>
            <a:r>
              <a:rPr lang="it-IT" smtClean="0"/>
              <a:t>Fare clic per modificare lo stile del titolo</a:t>
            </a:r>
            <a:endParaRPr lang="en-US"/>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47A2164-D144-4D99-8696-E3E298FFAE81}" type="datetimeFigureOut">
              <a:rPr lang="it-IT" smtClean="0"/>
              <a:t>27/11/2012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389E94D-227C-4BCA-A94F-4B3160CE4AA4}" type="slidenum">
              <a:rPr lang="it-IT" smtClean="0"/>
              <a:t>‹N›</a:t>
            </a:fld>
            <a:endParaRPr lang="it-IT"/>
          </a:p>
        </p:txBody>
      </p:sp>
      <p:sp>
        <p:nvSpPr>
          <p:cNvPr id="6" name="Title 5"/>
          <p:cNvSpPr>
            <a:spLocks noGrp="1"/>
          </p:cNvSpPr>
          <p:nvPr>
            <p:ph type="title"/>
          </p:nvPr>
        </p:nvSpPr>
        <p:spPr/>
        <p:txBody>
          <a:bodyPr/>
          <a:lstStyle/>
          <a:p>
            <a:r>
              <a:rPr lang="it-IT" smtClean="0"/>
              <a:t>Fare clic per modificare lo stile del titolo</a:t>
            </a:r>
            <a:endParaRPr lang="en-US"/>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47A2164-D144-4D99-8696-E3E298FFAE81}" type="datetimeFigureOut">
              <a:rPr lang="it-IT" smtClean="0"/>
              <a:t>27/11/2012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A389E94D-227C-4BCA-A94F-4B3160CE4AA4}" type="slidenum">
              <a:rPr lang="it-IT" smtClean="0"/>
              <a:t>‹N›</a:t>
            </a:fld>
            <a:endParaRPr lang="it-IT"/>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947A2164-D144-4D99-8696-E3E298FFAE81}" type="datetimeFigureOut">
              <a:rPr lang="it-IT" smtClean="0"/>
              <a:t>27/11/2012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A389E94D-227C-4BCA-A94F-4B3160CE4AA4}" type="slidenum">
              <a:rPr lang="it-IT" smtClean="0"/>
              <a:t>‹N›</a:t>
            </a:fld>
            <a:endParaRPr lang="it-IT"/>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it-IT" smtClean="0"/>
              <a:t>Fare clic per modificare lo stile del titolo</a:t>
            </a:r>
            <a:endParaRPr lang="en-US" dirty="0"/>
          </a:p>
        </p:txBody>
      </p:sp>
    </p:spTree>
  </p:cSld>
  <p:clrMapOvr>
    <a:overrideClrMapping bg1="lt1" tx1="dk1" bg2="lt2" tx2="dk2" accent1="accent1" accent2="accent2" accent3="accent3" accent4="accent4" accent5="accent5" accent6="accent6" hlink="hlink" folHlink="folHlink"/>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947A2164-D144-4D99-8696-E3E298FFAE81}" type="datetimeFigureOut">
              <a:rPr lang="it-IT" smtClean="0"/>
              <a:t>27/11/2012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389E94D-227C-4BCA-A94F-4B3160CE4AA4}" type="slidenum">
              <a:rPr lang="it-IT" smtClean="0"/>
              <a:t>‹N›</a:t>
            </a:fld>
            <a:endParaRPr lang="it-IT"/>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it-IT" smtClean="0"/>
              <a:t>Fare clic per modificare lo stile del titolo</a:t>
            </a:r>
            <a:endParaRPr lang="en-US" dirty="0"/>
          </a:p>
        </p:txBody>
      </p:sp>
    </p:spTree>
  </p:cSld>
  <p:clrMapOvr>
    <a:overrideClrMapping bg1="dk1" tx1="lt1" bg2="dk2" tx2="lt2" accent1="accent1" accent2="accent2" accent3="accent3" accent4="accent4" accent5="accent5" accent6="accent6" hlink="hlink" folHlink="folHlink"/>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947A2164-D144-4D99-8696-E3E298FFAE81}" type="datetimeFigureOut">
              <a:rPr lang="it-IT" smtClean="0"/>
              <a:t>27/11/2012</a:t>
            </a:fld>
            <a:endParaRPr lang="it-IT"/>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it-IT"/>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A389E94D-227C-4BCA-A94F-4B3160CE4AA4}"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p:transition>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it.wikipedia.org/wiki/File:Decalogue_parchment_by_Jekuthiel_Sofer_1768.jpg"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40747" y="332656"/>
            <a:ext cx="6324600" cy="1872208"/>
          </a:xfrm>
        </p:spPr>
        <p:txBody>
          <a:bodyPr/>
          <a:lstStyle/>
          <a:p>
            <a:r>
              <a:rPr lang="it-IT" dirty="0" smtClean="0"/>
              <a:t>UN TALE …</a:t>
            </a:r>
            <a:br>
              <a:rPr lang="it-IT" dirty="0" smtClean="0"/>
            </a:br>
            <a:r>
              <a:rPr lang="it-IT" sz="3200" dirty="0" smtClean="0">
                <a:solidFill>
                  <a:schemeClr val="accent2">
                    <a:lumMod val="60000"/>
                    <a:lumOff val="40000"/>
                  </a:schemeClr>
                </a:solidFill>
              </a:rPr>
              <a:t>genesi di un incontro</a:t>
            </a:r>
            <a:endParaRPr lang="it-IT" dirty="0">
              <a:solidFill>
                <a:schemeClr val="accent2">
                  <a:lumMod val="60000"/>
                  <a:lumOff val="40000"/>
                </a:schemeClr>
              </a:solidFill>
            </a:endParaRPr>
          </a:p>
        </p:txBody>
      </p:sp>
      <p:pic>
        <p:nvPicPr>
          <p:cNvPr id="1026" name="Picture 2" descr="http://static.it.groupon-content.net/21/77/133637520772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092280" y="260648"/>
            <a:ext cx="1793812" cy="20513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sensazioniblog.it/files/2010/12/elisir_testa.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200" b="93600" l="0" r="100000"/>
                    </a14:imgEffect>
                  </a14:imgLayer>
                </a14:imgProps>
              </a:ext>
              <a:ext uri="{28A0092B-C50C-407E-A947-70E740481C1C}">
                <a14:useLocalDpi xmlns:a14="http://schemas.microsoft.com/office/drawing/2010/main" val="0"/>
              </a:ext>
            </a:extLst>
          </a:blip>
          <a:srcRect/>
          <a:stretch>
            <a:fillRect/>
          </a:stretch>
        </p:blipFill>
        <p:spPr bwMode="auto">
          <a:xfrm>
            <a:off x="70340" y="4385309"/>
            <a:ext cx="6852302" cy="21408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84509"/>
      </p:ext>
    </p:extLst>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7117227" y="404664"/>
            <a:ext cx="1825148" cy="369332"/>
          </a:xfrm>
          <a:prstGeom prst="rect">
            <a:avLst/>
          </a:prstGeom>
        </p:spPr>
        <p:txBody>
          <a:bodyPr wrap="square">
            <a:spAutoFit/>
          </a:bodyPr>
          <a:lstStyle/>
          <a:p>
            <a:r>
              <a:rPr lang="it-IT" dirty="0" smtClean="0">
                <a:solidFill>
                  <a:schemeClr val="bg1"/>
                </a:solidFill>
              </a:rPr>
              <a:t>Va’ … </a:t>
            </a:r>
            <a:endParaRPr lang="it-IT" dirty="0">
              <a:solidFill>
                <a:schemeClr val="bg1"/>
              </a:solidFill>
            </a:endParaRPr>
          </a:p>
        </p:txBody>
      </p:sp>
      <p:sp>
        <p:nvSpPr>
          <p:cNvPr id="9" name="Rettangolo 8"/>
          <p:cNvSpPr/>
          <p:nvPr/>
        </p:nvSpPr>
        <p:spPr>
          <a:xfrm>
            <a:off x="395536" y="404664"/>
            <a:ext cx="6336704" cy="5016758"/>
          </a:xfrm>
          <a:prstGeom prst="rect">
            <a:avLst/>
          </a:prstGeom>
        </p:spPr>
        <p:txBody>
          <a:bodyPr wrap="square">
            <a:spAutoFit/>
          </a:bodyPr>
          <a:lstStyle/>
          <a:p>
            <a:pPr marL="342900" indent="-342900">
              <a:buClr>
                <a:schemeClr val="accent1"/>
              </a:buClr>
              <a:buSzPct val="200000"/>
              <a:buFont typeface="Wingdings" pitchFamily="2" charset="2"/>
              <a:buChar char="§"/>
            </a:pPr>
            <a:r>
              <a:rPr lang="it-IT" sz="2000" dirty="0"/>
              <a:t>Gesù offre una prospettiva di liberazione, ma anche di incertezza che non soddisfa l'interlocutore. Dare via ogni cosa ... non è solo problema di denaro ... ma di quelle certezza che aveva conquistato fino a quel momento che costituivano la sua ricchezza, la sua appartenenza, </a:t>
            </a:r>
            <a:r>
              <a:rPr lang="it-IT" sz="2000" dirty="0" smtClean="0"/>
              <a:t>il suo potere </a:t>
            </a:r>
            <a:r>
              <a:rPr lang="it-IT" sz="2000" smtClean="0"/>
              <a:t>acquisito, ma </a:t>
            </a:r>
            <a:r>
              <a:rPr lang="it-IT" sz="2000" dirty="0"/>
              <a:t>anche lo steccato dove si era rinchiuso, il limite della sua visuale. Tutto per seguire Gesù, per andare dove</a:t>
            </a:r>
            <a:r>
              <a:rPr lang="it-IT" sz="2000" dirty="0" smtClean="0"/>
              <a:t>?</a:t>
            </a:r>
          </a:p>
          <a:p>
            <a:pPr marL="342900" indent="-342900">
              <a:buClr>
                <a:schemeClr val="accent1"/>
              </a:buClr>
              <a:buSzPct val="200000"/>
              <a:buFont typeface="Wingdings" pitchFamily="2" charset="2"/>
              <a:buChar char="§"/>
            </a:pPr>
            <a:endParaRPr lang="it-IT" sz="2000" dirty="0"/>
          </a:p>
          <a:p>
            <a:pPr marL="342900" indent="-342900">
              <a:buClr>
                <a:schemeClr val="accent1"/>
              </a:buClr>
              <a:buSzPct val="200000"/>
              <a:buFont typeface="Wingdings" pitchFamily="2" charset="2"/>
              <a:buChar char="§"/>
            </a:pPr>
            <a:r>
              <a:rPr lang="it-IT" sz="2000" dirty="0"/>
              <a:t>Era necessario liberare il cuore più che le tasche, ma probabilmente un sottile ma forte legame teneva stretto le due realtà. Troppe certezze fanno argine al nostro sguardo e, stando al racconto, sono proprio le certezze religiose che ci impediscono di guardare lontano, che ci chiudono la prospettiva, che diventano la cruna di un ago</a:t>
            </a:r>
            <a:r>
              <a:rPr lang="it-IT" sz="2000" dirty="0" smtClean="0"/>
              <a:t>.</a:t>
            </a:r>
          </a:p>
        </p:txBody>
      </p:sp>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098535" y="2609288"/>
            <a:ext cx="1825148" cy="3956695"/>
          </a:xfrm>
          <a:prstGeom prst="rect">
            <a:avLst/>
          </a:prstGeom>
        </p:spPr>
      </p:pic>
    </p:spTree>
    <p:extLst>
      <p:ext uri="{BB962C8B-B14F-4D97-AF65-F5344CB8AC3E}">
        <p14:creationId xmlns:p14="http://schemas.microsoft.com/office/powerpoint/2010/main" val="2434544847"/>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7117227" y="404664"/>
            <a:ext cx="1825148" cy="646331"/>
          </a:xfrm>
          <a:prstGeom prst="rect">
            <a:avLst/>
          </a:prstGeom>
        </p:spPr>
        <p:txBody>
          <a:bodyPr wrap="square">
            <a:spAutoFit/>
          </a:bodyPr>
          <a:lstStyle/>
          <a:p>
            <a:r>
              <a:rPr lang="it-IT" dirty="0" smtClean="0">
                <a:solidFill>
                  <a:schemeClr val="bg1"/>
                </a:solidFill>
              </a:rPr>
              <a:t>Se ne andò rattristato</a:t>
            </a:r>
            <a:endParaRPr lang="it-IT" dirty="0">
              <a:solidFill>
                <a:schemeClr val="bg1"/>
              </a:solidFill>
            </a:endParaRPr>
          </a:p>
        </p:txBody>
      </p:sp>
      <p:sp>
        <p:nvSpPr>
          <p:cNvPr id="9" name="Rettangolo 8"/>
          <p:cNvSpPr/>
          <p:nvPr/>
        </p:nvSpPr>
        <p:spPr>
          <a:xfrm>
            <a:off x="179512" y="404664"/>
            <a:ext cx="6552728" cy="5632311"/>
          </a:xfrm>
          <a:prstGeom prst="rect">
            <a:avLst/>
          </a:prstGeom>
        </p:spPr>
        <p:txBody>
          <a:bodyPr wrap="square">
            <a:spAutoFit/>
          </a:bodyPr>
          <a:lstStyle/>
          <a:p>
            <a:pPr marL="342900" indent="-342900">
              <a:buClr>
                <a:schemeClr val="accent1"/>
              </a:buClr>
              <a:buSzPct val="200000"/>
              <a:buFont typeface="Wingdings" pitchFamily="2" charset="2"/>
              <a:buChar char="§"/>
            </a:pPr>
            <a:r>
              <a:rPr lang="it-IT" sz="2000" dirty="0"/>
              <a:t>Il tornare rattristato fa da contrappunto al fiducioso correre dell'incontro</a:t>
            </a:r>
            <a:r>
              <a:rPr lang="it-IT" sz="2000" dirty="0" smtClean="0"/>
              <a:t>! </a:t>
            </a:r>
            <a:r>
              <a:rPr lang="it-IT" sz="2000" dirty="0"/>
              <a:t>Perché tanta tristezza nel tornare sui propri passi? molto è dipeso dalla intensità della richiesta e dalle sue motivazioni di fondo, le sue aspettative e la delusione della </a:t>
            </a:r>
            <a:r>
              <a:rPr lang="it-IT" sz="2000" dirty="0" smtClean="0"/>
              <a:t>risposta.</a:t>
            </a:r>
          </a:p>
          <a:p>
            <a:pPr marL="342900" indent="-342900">
              <a:buClr>
                <a:schemeClr val="accent1"/>
              </a:buClr>
              <a:buSzPct val="200000"/>
              <a:buFont typeface="Wingdings" pitchFamily="2" charset="2"/>
              <a:buChar char="§"/>
            </a:pPr>
            <a:endParaRPr lang="it-IT" sz="2000" dirty="0"/>
          </a:p>
          <a:p>
            <a:pPr marL="342900" indent="-342900">
              <a:buClr>
                <a:schemeClr val="accent1"/>
              </a:buClr>
              <a:buSzPct val="200000"/>
              <a:buFont typeface="Wingdings" pitchFamily="2" charset="2"/>
              <a:buChar char="§"/>
            </a:pPr>
            <a:r>
              <a:rPr lang="it-IT" sz="2000" dirty="0" smtClean="0"/>
              <a:t>L’entusiasmo </a:t>
            </a:r>
            <a:r>
              <a:rPr lang="it-IT" sz="2000" dirty="0"/>
              <a:t>che pareva incontenibile e genuino </a:t>
            </a:r>
            <a:r>
              <a:rPr lang="it-IT" sz="2000" dirty="0" smtClean="0"/>
              <a:t>si riduce </a:t>
            </a:r>
            <a:r>
              <a:rPr lang="it-IT" sz="2000" dirty="0"/>
              <a:t>a </a:t>
            </a:r>
            <a:r>
              <a:rPr lang="it-IT" sz="2000" dirty="0" smtClean="0"/>
              <a:t>uno scurirsi del volto, </a:t>
            </a:r>
            <a:r>
              <a:rPr lang="it-IT" sz="2000" dirty="0"/>
              <a:t>a un restringere il proprio sguardo e vedere solo ciò </a:t>
            </a:r>
            <a:r>
              <a:rPr lang="it-IT" sz="2000"/>
              <a:t>che </a:t>
            </a:r>
            <a:r>
              <a:rPr lang="it-IT" sz="2000" smtClean="0"/>
              <a:t>è </a:t>
            </a:r>
            <a:r>
              <a:rPr lang="it-IT" sz="2000" dirty="0" smtClean="0"/>
              <a:t>già posseduto e che non vogliamo rischiare di perdere. Ci accontentiamo di quello che siamo.</a:t>
            </a:r>
          </a:p>
          <a:p>
            <a:pPr marL="342900" indent="-342900">
              <a:buClr>
                <a:schemeClr val="accent1"/>
              </a:buClr>
              <a:buSzPct val="200000"/>
              <a:buFont typeface="Wingdings" pitchFamily="2" charset="2"/>
              <a:buChar char="§"/>
            </a:pPr>
            <a:endParaRPr lang="it-IT" sz="2000" dirty="0"/>
          </a:p>
          <a:p>
            <a:pPr marL="342900" indent="-342900">
              <a:buClr>
                <a:schemeClr val="accent1"/>
              </a:buClr>
              <a:buSzPct val="200000"/>
              <a:buFont typeface="Wingdings" pitchFamily="2" charset="2"/>
              <a:buChar char="§"/>
            </a:pPr>
            <a:r>
              <a:rPr lang="it-IT" sz="2000" dirty="0" smtClean="0"/>
              <a:t>se </a:t>
            </a:r>
            <a:r>
              <a:rPr lang="it-IT" sz="2000" dirty="0"/>
              <a:t>ne va rattristato, avendo rinunciato a un </a:t>
            </a:r>
            <a:r>
              <a:rPr lang="it-IT" sz="2000" dirty="0" smtClean="0"/>
              <a:t>progetto che </a:t>
            </a:r>
            <a:r>
              <a:rPr lang="it-IT" sz="2000" dirty="0"/>
              <a:t>sulla carta gli sembrava entusiasmante; se ne va con la consapevolezza che la vita eterna non </a:t>
            </a:r>
            <a:r>
              <a:rPr lang="it-IT" sz="2000" dirty="0" smtClean="0"/>
              <a:t>gli interessa </a:t>
            </a:r>
            <a:r>
              <a:rPr lang="it-IT" sz="2000" dirty="0"/>
              <a:t>più di tanto, che la tanto declamata </a:t>
            </a:r>
            <a:r>
              <a:rPr lang="it-IT" sz="2000" dirty="0" smtClean="0"/>
              <a:t>fiducia </a:t>
            </a:r>
            <a:r>
              <a:rPr lang="it-IT" sz="2000" dirty="0"/>
              <a:t>nel “maestro buono” era </a:t>
            </a:r>
            <a:r>
              <a:rPr lang="it-IT" sz="2000" dirty="0" smtClean="0"/>
              <a:t>fuoco di paglia, che </a:t>
            </a:r>
            <a:r>
              <a:rPr lang="it-IT" sz="2000" dirty="0"/>
              <a:t>non ci </a:t>
            </a:r>
            <a:r>
              <a:rPr lang="it-IT" sz="2000" dirty="0" smtClean="0"/>
              <a:t>sarebbe costata </a:t>
            </a:r>
            <a:r>
              <a:rPr lang="it-IT" sz="2000" dirty="0"/>
              <a:t>più di tanto.</a:t>
            </a:r>
            <a:endParaRPr lang="it-IT" sz="2000" dirty="0" smtClean="0"/>
          </a:p>
        </p:txBody>
      </p:sp>
      <p:pic>
        <p:nvPicPr>
          <p:cNvPr id="3" name="Immagine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117226" y="2492896"/>
            <a:ext cx="1805041" cy="4122420"/>
          </a:xfrm>
          <a:prstGeom prst="rect">
            <a:avLst/>
          </a:prstGeom>
        </p:spPr>
      </p:pic>
    </p:spTree>
    <p:extLst>
      <p:ext uri="{BB962C8B-B14F-4D97-AF65-F5344CB8AC3E}">
        <p14:creationId xmlns:p14="http://schemas.microsoft.com/office/powerpoint/2010/main" val="2714475073"/>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7117227" y="404664"/>
            <a:ext cx="1825148" cy="369332"/>
          </a:xfrm>
          <a:prstGeom prst="rect">
            <a:avLst/>
          </a:prstGeom>
        </p:spPr>
        <p:txBody>
          <a:bodyPr wrap="square">
            <a:spAutoFit/>
          </a:bodyPr>
          <a:lstStyle/>
          <a:p>
            <a:r>
              <a:rPr lang="it-IT" dirty="0" smtClean="0">
                <a:solidFill>
                  <a:schemeClr val="bg1"/>
                </a:solidFill>
              </a:rPr>
              <a:t>Scuro in volto</a:t>
            </a:r>
            <a:endParaRPr lang="it-IT" dirty="0">
              <a:solidFill>
                <a:schemeClr val="bg1"/>
              </a:solidFill>
            </a:endParaRPr>
          </a:p>
        </p:txBody>
      </p:sp>
      <p:sp>
        <p:nvSpPr>
          <p:cNvPr id="9" name="Rettangolo 8"/>
          <p:cNvSpPr/>
          <p:nvPr/>
        </p:nvSpPr>
        <p:spPr>
          <a:xfrm>
            <a:off x="179512" y="404664"/>
            <a:ext cx="6552728" cy="4708981"/>
          </a:xfrm>
          <a:prstGeom prst="rect">
            <a:avLst/>
          </a:prstGeom>
        </p:spPr>
        <p:txBody>
          <a:bodyPr wrap="square">
            <a:spAutoFit/>
          </a:bodyPr>
          <a:lstStyle/>
          <a:p>
            <a:pPr marL="342900" indent="-342900">
              <a:buClr>
                <a:schemeClr val="accent1"/>
              </a:buClr>
              <a:buSzPct val="200000"/>
              <a:buFont typeface="Wingdings" pitchFamily="2" charset="2"/>
              <a:buChar char="§"/>
            </a:pPr>
            <a:r>
              <a:rPr lang="it-IT" sz="2000" dirty="0" smtClean="0"/>
              <a:t>Ma la </a:t>
            </a:r>
            <a:r>
              <a:rPr lang="it-IT" sz="2000" dirty="0"/>
              <a:t>strada </a:t>
            </a:r>
            <a:r>
              <a:rPr lang="it-IT" sz="2000" dirty="0" smtClean="0"/>
              <a:t>(l’incontro con l’altro) </a:t>
            </a:r>
            <a:r>
              <a:rPr lang="it-IT" sz="2000" dirty="0"/>
              <a:t>è il luogo della verità, l’occasione in cui viene fuori </a:t>
            </a:r>
            <a:r>
              <a:rPr lang="it-IT" sz="2000" dirty="0" smtClean="0"/>
              <a:t>la realtà </a:t>
            </a:r>
            <a:r>
              <a:rPr lang="it-IT" sz="2000" dirty="0"/>
              <a:t>delle nostre posizioni e </a:t>
            </a:r>
            <a:r>
              <a:rPr lang="it-IT" sz="2000" dirty="0" smtClean="0"/>
              <a:t>intenzioni.</a:t>
            </a:r>
          </a:p>
          <a:p>
            <a:pPr marL="342900" indent="-342900">
              <a:buClr>
                <a:schemeClr val="accent1"/>
              </a:buClr>
              <a:buSzPct val="200000"/>
              <a:buFont typeface="Wingdings" pitchFamily="2" charset="2"/>
              <a:buChar char="§"/>
            </a:pPr>
            <a:endParaRPr lang="it-IT" sz="2000" dirty="0"/>
          </a:p>
          <a:p>
            <a:pPr marL="342900" indent="-342900">
              <a:buClr>
                <a:schemeClr val="accent1"/>
              </a:buClr>
              <a:buSzPct val="200000"/>
              <a:buFont typeface="Wingdings" pitchFamily="2" charset="2"/>
              <a:buChar char="§"/>
            </a:pPr>
            <a:r>
              <a:rPr lang="it-IT" sz="2000" dirty="0" smtClean="0"/>
              <a:t>Se ne va scuro in volto, aumenta il torbido</a:t>
            </a:r>
            <a:r>
              <a:rPr lang="it-IT" sz="2000" dirty="0"/>
              <a:t>, l’oscurità, e la nostra esistenza diventa ruvida e scorre meno liscia di </a:t>
            </a:r>
            <a:r>
              <a:rPr lang="it-IT" sz="2000" dirty="0" smtClean="0"/>
              <a:t>prima.</a:t>
            </a:r>
          </a:p>
          <a:p>
            <a:pPr marL="342900" indent="-342900">
              <a:buClr>
                <a:schemeClr val="accent1"/>
              </a:buClr>
              <a:buSzPct val="200000"/>
              <a:buFont typeface="Wingdings" pitchFamily="2" charset="2"/>
              <a:buChar char="§"/>
            </a:pPr>
            <a:endParaRPr lang="it-IT" sz="2000" dirty="0"/>
          </a:p>
          <a:p>
            <a:pPr marL="342900" indent="-342900">
              <a:buClr>
                <a:schemeClr val="accent1"/>
              </a:buClr>
              <a:buSzPct val="200000"/>
              <a:buFont typeface="Wingdings" pitchFamily="2" charset="2"/>
              <a:buChar char="§"/>
            </a:pPr>
            <a:r>
              <a:rPr lang="it-IT" sz="2000" dirty="0" smtClean="0"/>
              <a:t>Gesù non </a:t>
            </a:r>
            <a:r>
              <a:rPr lang="it-IT" sz="2000" dirty="0"/>
              <a:t>approfitta della tristezza di costui per accusarlo </a:t>
            </a:r>
            <a:r>
              <a:rPr lang="it-IT" sz="2000" dirty="0" smtClean="0"/>
              <a:t>e rinfacciargli </a:t>
            </a:r>
            <a:r>
              <a:rPr lang="it-IT" sz="2000" dirty="0"/>
              <a:t>che non ha accolto il suo </a:t>
            </a:r>
            <a:r>
              <a:rPr lang="it-IT" sz="2000" dirty="0" smtClean="0"/>
              <a:t>amore, </a:t>
            </a:r>
            <a:r>
              <a:rPr lang="it-IT" sz="2000" dirty="0"/>
              <a:t>ma lo rispetta. </a:t>
            </a:r>
            <a:r>
              <a:rPr lang="it-IT" sz="2000" dirty="0" smtClean="0"/>
              <a:t>La </a:t>
            </a:r>
            <a:r>
              <a:rPr lang="it-IT" sz="2000" dirty="0"/>
              <a:t>cosa più </a:t>
            </a:r>
            <a:r>
              <a:rPr lang="it-IT" sz="2000" dirty="0" smtClean="0"/>
              <a:t>difficile è </a:t>
            </a:r>
            <a:r>
              <a:rPr lang="it-IT" sz="2000" dirty="0"/>
              <a:t>proprio quando deve dire: “Basta, ti lascio andare perché ho verificato </a:t>
            </a:r>
            <a:r>
              <a:rPr lang="it-IT" sz="2000" dirty="0" smtClean="0"/>
              <a:t>che non </a:t>
            </a:r>
            <a:r>
              <a:rPr lang="it-IT" sz="2000" dirty="0"/>
              <a:t>ci sono le condizioni”. Che senso ha costringere l’altro a fare un percorso di vita rattristato </a:t>
            </a:r>
            <a:r>
              <a:rPr lang="it-IT" sz="2000" dirty="0" smtClean="0"/>
              <a:t>e con </a:t>
            </a:r>
            <a:r>
              <a:rPr lang="it-IT" sz="2000" dirty="0"/>
              <a:t>la fronte corrugata. </a:t>
            </a:r>
            <a:endParaRPr lang="it-IT" sz="2000" dirty="0" smtClean="0"/>
          </a:p>
        </p:txBody>
      </p:sp>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140383" y="3212976"/>
            <a:ext cx="1698527" cy="3321784"/>
          </a:xfrm>
          <a:prstGeom prst="rect">
            <a:avLst/>
          </a:prstGeom>
        </p:spPr>
      </p:pic>
    </p:spTree>
    <p:extLst>
      <p:ext uri="{BB962C8B-B14F-4D97-AF65-F5344CB8AC3E}">
        <p14:creationId xmlns:p14="http://schemas.microsoft.com/office/powerpoint/2010/main" val="3535978915"/>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79512" y="476672"/>
            <a:ext cx="6624736" cy="5355312"/>
          </a:xfrm>
          <a:prstGeom prst="rect">
            <a:avLst/>
          </a:prstGeom>
        </p:spPr>
        <p:txBody>
          <a:bodyPr wrap="square">
            <a:spAutoFit/>
          </a:bodyPr>
          <a:lstStyle/>
          <a:p>
            <a:pPr marL="285750" indent="-285750">
              <a:buClr>
                <a:schemeClr val="bg1"/>
              </a:buClr>
              <a:buSzPct val="200000"/>
              <a:buFont typeface="Wingdings" pitchFamily="2" charset="2"/>
              <a:buChar char="§"/>
            </a:pPr>
            <a:r>
              <a:rPr lang="it-IT" dirty="0"/>
              <a:t>Colui che viene </a:t>
            </a:r>
            <a:r>
              <a:rPr lang="it-IT" dirty="0" smtClean="0"/>
              <a:t>«accolto» </a:t>
            </a:r>
            <a:r>
              <a:rPr lang="it-IT" dirty="0"/>
              <a:t>si presenta con la </a:t>
            </a:r>
            <a:r>
              <a:rPr lang="it-IT" dirty="0" smtClean="0"/>
              <a:t>sua realtà. </a:t>
            </a:r>
            <a:r>
              <a:rPr lang="it-IT" dirty="0"/>
              <a:t>Lo stesso vale per colui che accoglie.  </a:t>
            </a:r>
            <a:r>
              <a:rPr lang="it-IT" dirty="0" smtClean="0"/>
              <a:t>Conversano </a:t>
            </a:r>
            <a:r>
              <a:rPr lang="it-IT" dirty="0"/>
              <a:t>due esseri </a:t>
            </a:r>
            <a:r>
              <a:rPr lang="it-IT" dirty="0" smtClean="0"/>
              <a:t>«originali».  </a:t>
            </a:r>
          </a:p>
          <a:p>
            <a:pPr marL="285750" indent="-285750">
              <a:buClr>
                <a:schemeClr val="bg1"/>
              </a:buClr>
              <a:buSzPct val="200000"/>
              <a:buFont typeface="Wingdings" pitchFamily="2" charset="2"/>
              <a:buChar char="§"/>
            </a:pPr>
            <a:endParaRPr lang="it-IT" dirty="0"/>
          </a:p>
          <a:p>
            <a:pPr marL="285750" indent="-285750">
              <a:buClr>
                <a:schemeClr val="bg1"/>
              </a:buClr>
              <a:buSzPct val="200000"/>
              <a:buFont typeface="Wingdings" pitchFamily="2" charset="2"/>
              <a:buChar char="§"/>
            </a:pPr>
            <a:r>
              <a:rPr lang="it-IT" dirty="0" smtClean="0"/>
              <a:t>Come sarà l’intesa? Andando molto oltre la </a:t>
            </a:r>
            <a:r>
              <a:rPr lang="it-IT" dirty="0"/>
              <a:t>dimensione interpersonale, è tutto un </a:t>
            </a:r>
            <a:r>
              <a:rPr lang="it-IT" dirty="0" smtClean="0"/>
              <a:t>«mondo», </a:t>
            </a:r>
            <a:r>
              <a:rPr lang="it-IT" dirty="0"/>
              <a:t>tutta una complessa </a:t>
            </a:r>
            <a:r>
              <a:rPr lang="it-IT" dirty="0" smtClean="0"/>
              <a:t>«realtà» che si sta incontrando.</a:t>
            </a:r>
          </a:p>
          <a:p>
            <a:pPr marL="285750" indent="-285750">
              <a:buClr>
                <a:schemeClr val="bg1"/>
              </a:buClr>
              <a:buSzPct val="200000"/>
              <a:buFont typeface="Wingdings" pitchFamily="2" charset="2"/>
              <a:buChar char="§"/>
            </a:pPr>
            <a:endParaRPr lang="it-IT" dirty="0"/>
          </a:p>
          <a:p>
            <a:pPr marL="285750" indent="-285750">
              <a:buClr>
                <a:schemeClr val="bg1"/>
              </a:buClr>
              <a:buSzPct val="200000"/>
              <a:buFont typeface="Wingdings" pitchFamily="2" charset="2"/>
              <a:buChar char="§"/>
            </a:pPr>
            <a:r>
              <a:rPr lang="it-IT" dirty="0"/>
              <a:t>Gesù pressato, come raccontano i vangeli, da tante persone, riesce a darsi totalmente al dialogo intavolato con uno solo.</a:t>
            </a:r>
            <a:br>
              <a:rPr lang="it-IT" dirty="0"/>
            </a:br>
            <a:r>
              <a:rPr lang="it-IT" dirty="0"/>
              <a:t>Quest’osservazione è essenziale per il servizio dell’accoglienza pastorale. Noi non siamo sicuramente il Cristo! Ma coltiviamo (almeno un po’) questa necessaria concentrazione nell’ascoltare l’altro? Sapremo accoglierlo per se stesso e non in modo distratto o stereotipato</a:t>
            </a:r>
            <a:r>
              <a:rPr lang="it-IT" dirty="0" smtClean="0"/>
              <a:t>?</a:t>
            </a:r>
          </a:p>
          <a:p>
            <a:pPr marL="285750" indent="-285750">
              <a:buClr>
                <a:schemeClr val="bg1"/>
              </a:buClr>
              <a:buSzPct val="200000"/>
              <a:buFont typeface="Wingdings" pitchFamily="2" charset="2"/>
              <a:buChar char="§"/>
            </a:pPr>
            <a:endParaRPr lang="it-IT" dirty="0"/>
          </a:p>
          <a:p>
            <a:pPr marL="285750" indent="-285750">
              <a:buClr>
                <a:schemeClr val="bg1"/>
              </a:buClr>
              <a:buSzPct val="200000"/>
              <a:buFont typeface="Wingdings" pitchFamily="2" charset="2"/>
              <a:buChar char="§"/>
            </a:pPr>
            <a:r>
              <a:rPr lang="it-IT" dirty="0"/>
              <a:t>Cosa diremo dopo l’incontro? “come siamo stati formali!” o invece: “come abbiamo dato importanza alla vita. Come ci amiamo!”?</a:t>
            </a:r>
          </a:p>
        </p:txBody>
      </p:sp>
      <p:sp>
        <p:nvSpPr>
          <p:cNvPr id="5" name="CasellaDiTesto 4"/>
          <p:cNvSpPr txBox="1"/>
          <p:nvPr/>
        </p:nvSpPr>
        <p:spPr>
          <a:xfrm>
            <a:off x="7236296" y="476672"/>
            <a:ext cx="1512168" cy="400110"/>
          </a:xfrm>
          <a:prstGeom prst="rect">
            <a:avLst/>
          </a:prstGeom>
          <a:noFill/>
        </p:spPr>
        <p:txBody>
          <a:bodyPr wrap="square" rtlCol="0">
            <a:spAutoFit/>
          </a:bodyPr>
          <a:lstStyle/>
          <a:p>
            <a:r>
              <a:rPr lang="it-IT" sz="2000" dirty="0" smtClean="0">
                <a:solidFill>
                  <a:schemeClr val="bg1"/>
                </a:solidFill>
              </a:rPr>
              <a:t>incontrare</a:t>
            </a:r>
            <a:endParaRPr lang="it-IT" sz="2000" dirty="0">
              <a:solidFill>
                <a:schemeClr val="bg1"/>
              </a:solidFill>
            </a:endParaRPr>
          </a:p>
        </p:txBody>
      </p:sp>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164289" y="2469318"/>
            <a:ext cx="1721804" cy="4096970"/>
          </a:xfrm>
          <a:prstGeom prst="rect">
            <a:avLst/>
          </a:prstGeom>
        </p:spPr>
      </p:pic>
    </p:spTree>
    <p:extLst>
      <p:ext uri="{BB962C8B-B14F-4D97-AF65-F5344CB8AC3E}">
        <p14:creationId xmlns:p14="http://schemas.microsoft.com/office/powerpoint/2010/main" val="1975152270"/>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1520" y="476672"/>
            <a:ext cx="6552728" cy="6463308"/>
          </a:xfrm>
          <a:prstGeom prst="rect">
            <a:avLst/>
          </a:prstGeom>
        </p:spPr>
        <p:txBody>
          <a:bodyPr wrap="square">
            <a:spAutoFit/>
          </a:bodyPr>
          <a:lstStyle/>
          <a:p>
            <a:pPr marL="285750" indent="-285750">
              <a:buClr>
                <a:schemeClr val="bg1"/>
              </a:buClr>
              <a:buSzPct val="200000"/>
              <a:buFont typeface="Wingdings" pitchFamily="2" charset="2"/>
              <a:buChar char="§"/>
            </a:pPr>
            <a:r>
              <a:rPr lang="it-IT" dirty="0" smtClean="0">
                <a:solidFill>
                  <a:schemeClr val="bg1"/>
                </a:solidFill>
              </a:rPr>
              <a:t>“</a:t>
            </a:r>
            <a:r>
              <a:rPr lang="it-IT" dirty="0">
                <a:solidFill>
                  <a:schemeClr val="bg1"/>
                </a:solidFill>
              </a:rPr>
              <a:t>Chi accoglie voi accoglie me, e chi accoglie me accoglie Colui che mi ha mandato</a:t>
            </a:r>
            <a:r>
              <a:rPr lang="it-IT" dirty="0" smtClean="0">
                <a:solidFill>
                  <a:schemeClr val="bg1"/>
                </a:solidFill>
              </a:rPr>
              <a:t>” </a:t>
            </a:r>
            <a:r>
              <a:rPr lang="it-IT" dirty="0" smtClean="0"/>
              <a:t>(Mt 10,40) </a:t>
            </a:r>
            <a:endParaRPr lang="it-IT" dirty="0"/>
          </a:p>
          <a:p>
            <a:pPr marL="285750" indent="-285750">
              <a:buClr>
                <a:schemeClr val="bg1"/>
              </a:buClr>
              <a:buSzPct val="200000"/>
              <a:buFont typeface="Wingdings" pitchFamily="2" charset="2"/>
              <a:buChar char="§"/>
            </a:pPr>
            <a:endParaRPr lang="it-IT" dirty="0" smtClean="0"/>
          </a:p>
          <a:p>
            <a:pPr marL="285750" indent="-285750">
              <a:buClr>
                <a:schemeClr val="bg1"/>
              </a:buClr>
              <a:buSzPct val="200000"/>
              <a:buFont typeface="Wingdings" pitchFamily="2" charset="2"/>
              <a:buChar char="§"/>
            </a:pPr>
            <a:r>
              <a:rPr lang="it-IT" dirty="0" smtClean="0"/>
              <a:t>l’accoglienza </a:t>
            </a:r>
            <a:r>
              <a:rPr lang="it-IT" dirty="0"/>
              <a:t>acquista un valore più ampio di quello di un semplice gesto di ospitalità; significa attenzione e sottomissione alla parola degli inviati di Gesù”.</a:t>
            </a:r>
            <a:br>
              <a:rPr lang="it-IT" dirty="0"/>
            </a:br>
            <a:r>
              <a:rPr lang="it-IT" dirty="0"/>
              <a:t>“I cristiani sanno che nell’ospite che accolgono o respingono è il Cristo ad essere accolto o respinto. Perciò Pietro e Paolo esortano a esercitare premurosamente l’ospitalità” (Pierre de Beaumont). </a:t>
            </a:r>
            <a:endParaRPr lang="it-IT" dirty="0" smtClean="0"/>
          </a:p>
          <a:p>
            <a:pPr marL="285750" indent="-285750">
              <a:buClr>
                <a:schemeClr val="bg1"/>
              </a:buClr>
              <a:buSzPct val="200000"/>
              <a:buFont typeface="Wingdings" pitchFamily="2" charset="2"/>
              <a:buChar char="§"/>
            </a:pPr>
            <a:endParaRPr lang="it-IT" dirty="0"/>
          </a:p>
          <a:p>
            <a:pPr marL="285750" indent="-285750">
              <a:buClr>
                <a:schemeClr val="bg1"/>
              </a:buClr>
              <a:buSzPct val="200000"/>
              <a:buFont typeface="Wingdings" pitchFamily="2" charset="2"/>
              <a:buChar char="§"/>
            </a:pPr>
            <a:r>
              <a:rPr lang="it-IT" dirty="0" smtClean="0"/>
              <a:t>Attuare </a:t>
            </a:r>
            <a:r>
              <a:rPr lang="it-IT" dirty="0"/>
              <a:t>una buona accoglienza </a:t>
            </a:r>
            <a:r>
              <a:rPr lang="it-IT" dirty="0" smtClean="0"/>
              <a:t>significa  </a:t>
            </a:r>
            <a:r>
              <a:rPr lang="it-IT" dirty="0"/>
              <a:t>entrare </a:t>
            </a:r>
            <a:r>
              <a:rPr lang="it-IT" dirty="0" smtClean="0"/>
              <a:t>nella lunga </a:t>
            </a:r>
            <a:r>
              <a:rPr lang="it-IT" dirty="0"/>
              <a:t>tradizione veterotestamentaria e poi evangelica</a:t>
            </a:r>
            <a:r>
              <a:rPr lang="it-IT" dirty="0" smtClean="0"/>
              <a:t>.. </a:t>
            </a:r>
            <a:r>
              <a:rPr lang="it-IT" dirty="0"/>
              <a:t>Ma il modo moderno, per quanto breve, di manifestare che qualcuno è “a casa sua”, non perde per questo la sua importanza. </a:t>
            </a:r>
            <a:endParaRPr lang="it-IT" dirty="0" smtClean="0"/>
          </a:p>
          <a:p>
            <a:pPr marL="285750" indent="-285750">
              <a:buClr>
                <a:schemeClr val="bg1"/>
              </a:buClr>
              <a:buSzPct val="200000"/>
              <a:buFont typeface="Wingdings" pitchFamily="2" charset="2"/>
              <a:buChar char="§"/>
            </a:pPr>
            <a:endParaRPr lang="it-IT" dirty="0"/>
          </a:p>
          <a:p>
            <a:pPr marL="285750" indent="-285750">
              <a:buClr>
                <a:schemeClr val="bg1"/>
              </a:buClr>
              <a:buSzPct val="200000"/>
              <a:buFont typeface="Wingdings" pitchFamily="2" charset="2"/>
              <a:buChar char="§"/>
            </a:pPr>
            <a:r>
              <a:rPr lang="it-IT" dirty="0" smtClean="0"/>
              <a:t>Bisogna </a:t>
            </a:r>
            <a:r>
              <a:rPr lang="it-IT" dirty="0"/>
              <a:t>uscire sulla strada </a:t>
            </a:r>
            <a:r>
              <a:rPr lang="it-IT" dirty="0" smtClean="0"/>
              <a:t>ed avere </a:t>
            </a:r>
            <a:r>
              <a:rPr lang="it-IT" dirty="0"/>
              <a:t>a cuore ciò che ancora ci manca, </a:t>
            </a:r>
            <a:r>
              <a:rPr lang="it-IT" dirty="0" smtClean="0"/>
              <a:t>incontrare chi </a:t>
            </a:r>
            <a:r>
              <a:rPr lang="it-IT" dirty="0"/>
              <a:t>ci </a:t>
            </a:r>
            <a:r>
              <a:rPr lang="it-IT" dirty="0" smtClean="0"/>
              <a:t>può contraddire </a:t>
            </a:r>
            <a:r>
              <a:rPr lang="it-IT" dirty="0"/>
              <a:t>e far vedere altre parti di noi e del “fondo comune” della vita.  </a:t>
            </a:r>
            <a:r>
              <a:rPr lang="it-IT" dirty="0" smtClean="0"/>
              <a:t>Bisogna </a:t>
            </a:r>
            <a:r>
              <a:rPr lang="it-IT" dirty="0"/>
              <a:t>sentirsi pronti a incontrare anche il negativo, il cattivo, il pericoloso, la </a:t>
            </a:r>
            <a:r>
              <a:rPr lang="it-IT" dirty="0" smtClean="0"/>
              <a:t>confusione che </a:t>
            </a:r>
            <a:r>
              <a:rPr lang="it-IT" dirty="0"/>
              <a:t>può entrare nella nostra identità di sempre e scombinarla o invalidarla.</a:t>
            </a:r>
          </a:p>
          <a:p>
            <a:pPr marL="285750" indent="-285750">
              <a:buClr>
                <a:schemeClr val="bg1"/>
              </a:buClr>
              <a:buSzPct val="200000"/>
              <a:buFont typeface="Wingdings" pitchFamily="2" charset="2"/>
              <a:buChar char="§"/>
            </a:pPr>
            <a:endParaRPr lang="it-IT" dirty="0"/>
          </a:p>
        </p:txBody>
      </p:sp>
      <p:sp>
        <p:nvSpPr>
          <p:cNvPr id="5" name="CasellaDiTesto 4"/>
          <p:cNvSpPr txBox="1"/>
          <p:nvPr/>
        </p:nvSpPr>
        <p:spPr>
          <a:xfrm>
            <a:off x="7236296" y="476672"/>
            <a:ext cx="1512168" cy="400110"/>
          </a:xfrm>
          <a:prstGeom prst="rect">
            <a:avLst/>
          </a:prstGeom>
          <a:noFill/>
        </p:spPr>
        <p:txBody>
          <a:bodyPr wrap="square" rtlCol="0">
            <a:spAutoFit/>
          </a:bodyPr>
          <a:lstStyle/>
          <a:p>
            <a:r>
              <a:rPr lang="it-IT" sz="2000" dirty="0" smtClean="0">
                <a:solidFill>
                  <a:schemeClr val="bg1"/>
                </a:solidFill>
              </a:rPr>
              <a:t>accogliere</a:t>
            </a:r>
            <a:endParaRPr lang="it-IT" sz="2000" dirty="0">
              <a:solidFill>
                <a:schemeClr val="bg1"/>
              </a:solidFill>
            </a:endParaRPr>
          </a:p>
        </p:txBody>
      </p:sp>
      <p:pic>
        <p:nvPicPr>
          <p:cNvPr id="3" name="Immagine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092462" y="2636912"/>
            <a:ext cx="1805353" cy="3934548"/>
          </a:xfrm>
          <a:prstGeom prst="rect">
            <a:avLst/>
          </a:prstGeom>
        </p:spPr>
      </p:pic>
    </p:spTree>
    <p:extLst>
      <p:ext uri="{BB962C8B-B14F-4D97-AF65-F5344CB8AC3E}">
        <p14:creationId xmlns:p14="http://schemas.microsoft.com/office/powerpoint/2010/main" val="2114552342"/>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4"/>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r="-175"/>
          <a:stretch/>
        </p:blipFill>
        <p:spPr/>
      </p:pic>
      <p:sp>
        <p:nvSpPr>
          <p:cNvPr id="4" name="Titolo 3"/>
          <p:cNvSpPr>
            <a:spLocks noGrp="1"/>
          </p:cNvSpPr>
          <p:nvPr>
            <p:ph type="title"/>
          </p:nvPr>
        </p:nvSpPr>
        <p:spPr>
          <a:xfrm>
            <a:off x="7164288" y="4869160"/>
            <a:ext cx="1676400" cy="1673352"/>
          </a:xfrm>
        </p:spPr>
        <p:txBody>
          <a:bodyPr/>
          <a:lstStyle/>
          <a:p>
            <a:r>
              <a:rPr lang="it-IT" dirty="0" smtClean="0"/>
              <a:t>Grazie</a:t>
            </a:r>
            <a:br>
              <a:rPr lang="it-IT" dirty="0" smtClean="0"/>
            </a:br>
            <a:r>
              <a:rPr lang="it-IT" sz="800" dirty="0" smtClean="0">
                <a:latin typeface="Arial Narrow" pitchFamily="34" charset="0"/>
              </a:rPr>
              <a:t>www.lucianocantini.it</a:t>
            </a:r>
            <a:endParaRPr lang="it-IT" sz="800" dirty="0">
              <a:latin typeface="Arial Narrow" pitchFamily="34" charset="0"/>
            </a:endParaRPr>
          </a:p>
        </p:txBody>
      </p:sp>
    </p:spTree>
    <p:extLst>
      <p:ext uri="{BB962C8B-B14F-4D97-AF65-F5344CB8AC3E}">
        <p14:creationId xmlns:p14="http://schemas.microsoft.com/office/powerpoint/2010/main" val="1862558700"/>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483768" y="335845"/>
            <a:ext cx="4302224" cy="6186309"/>
          </a:xfrm>
          <a:prstGeom prst="rect">
            <a:avLst/>
          </a:prstGeom>
        </p:spPr>
        <p:txBody>
          <a:bodyPr wrap="square">
            <a:spAutoFit/>
          </a:bodyPr>
          <a:lstStyle/>
          <a:p>
            <a:pPr algn="just"/>
            <a:r>
              <a:rPr lang="it-IT" dirty="0">
                <a:solidFill>
                  <a:schemeClr val="bg1"/>
                </a:solidFill>
              </a:rPr>
              <a:t>Dal Vangelo secondo Marco</a:t>
            </a:r>
            <a:br>
              <a:rPr lang="it-IT" dirty="0">
                <a:solidFill>
                  <a:schemeClr val="bg1"/>
                </a:solidFill>
              </a:rPr>
            </a:br>
            <a:r>
              <a:rPr lang="it-IT" dirty="0">
                <a:solidFill>
                  <a:schemeClr val="bg1"/>
                </a:solidFill>
              </a:rPr>
              <a:t/>
            </a:r>
            <a:br>
              <a:rPr lang="it-IT" dirty="0">
                <a:solidFill>
                  <a:schemeClr val="bg1"/>
                </a:solidFill>
              </a:rPr>
            </a:br>
            <a:r>
              <a:rPr lang="it-IT" dirty="0">
                <a:solidFill>
                  <a:schemeClr val="bg1"/>
                </a:solidFill>
              </a:rPr>
              <a:t>In quel tempo, mentre Gesù andava per la strada, un tale gli corse incontro e, gettandosi in ginocchio davanti a lui, gli domandò: «Maestro buono, che cosa devo fare per avere in eredità la vita eterna?». Gesù gli disse: «Perché mi chiami buono? Nessuno è buono, se non Dio solo. Tu conosci i comandamenti: “Non uccidere, non commettere adulterio, non rubare, non testimoniare il falso, non frodare, onora tuo padre e tua madre”». </a:t>
            </a:r>
            <a:br>
              <a:rPr lang="it-IT" dirty="0">
                <a:solidFill>
                  <a:schemeClr val="bg1"/>
                </a:solidFill>
              </a:rPr>
            </a:br>
            <a:r>
              <a:rPr lang="it-IT" dirty="0">
                <a:solidFill>
                  <a:schemeClr val="bg1"/>
                </a:solidFill>
              </a:rPr>
              <a:t>Egli allora gli disse: «Maestro, tutte queste cose le ho osservate fin dalla mia giovinezza». Allora Gesù fissò lo sguardo su di lui, lo amò e gli disse: «Una cosa sola ti manca: va’, vendi quello che hai e dallo ai poveri, e avrai un tesoro in cielo; e vieni! Seguimi!». Ma a queste parole egli si fece scuro in volto e se ne andò rattristato; possedeva infatti molti beni.</a:t>
            </a:r>
          </a:p>
        </p:txBody>
      </p:sp>
      <p:sp>
        <p:nvSpPr>
          <p:cNvPr id="5" name="Sottotitolo 2"/>
          <p:cNvSpPr txBox="1">
            <a:spLocks/>
          </p:cNvSpPr>
          <p:nvPr/>
        </p:nvSpPr>
        <p:spPr>
          <a:xfrm>
            <a:off x="6978316" y="335845"/>
            <a:ext cx="1981200" cy="4572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2000" kern="1200" spc="150" baseline="0">
                <a:solidFill>
                  <a:schemeClr val="bg2"/>
                </a:solidFill>
                <a:latin typeface="+mn-lt"/>
                <a:ea typeface="+mn-ea"/>
                <a:cs typeface="+mn-cs"/>
              </a:defRPr>
            </a:lvl1pPr>
            <a:lvl2pPr marL="457200" indent="0" algn="l"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6"/>
              </a:buClr>
              <a:buFont typeface="Wingdings" pitchFamily="2" charset="2"/>
              <a:buNone/>
              <a:defRPr sz="1400" kern="1200" spc="1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accent3"/>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accent5"/>
              </a:buClr>
              <a:buFont typeface="Wingdings" pitchFamily="2" charset="2"/>
              <a:buNone/>
              <a:defRPr sz="1400" kern="1200">
                <a:solidFill>
                  <a:schemeClr val="tx1">
                    <a:tint val="75000"/>
                  </a:schemeClr>
                </a:solidFill>
                <a:latin typeface="+mn-lt"/>
                <a:ea typeface="+mn-ea"/>
                <a:cs typeface="+mn-cs"/>
              </a:defRPr>
            </a:lvl9pPr>
          </a:lstStyle>
          <a:p>
            <a:r>
              <a:rPr lang="it-IT" sz="1900" dirty="0" smtClean="0"/>
              <a:t>Mt. 10,17-22</a:t>
            </a:r>
            <a:endParaRPr lang="it-IT" sz="1900" dirty="0"/>
          </a:p>
        </p:txBody>
      </p:sp>
      <p:pic>
        <p:nvPicPr>
          <p:cNvPr id="3074" name="Picture 2" descr="http://www.chiesadicefalu.it/wp-content/uploads/2012/10/Giovane-ricc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156855" y="2677476"/>
            <a:ext cx="1732533" cy="3844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45271"/>
      </p:ext>
    </p:extLst>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7117227" y="404664"/>
            <a:ext cx="1825148" cy="923330"/>
          </a:xfrm>
          <a:prstGeom prst="rect">
            <a:avLst/>
          </a:prstGeom>
        </p:spPr>
        <p:txBody>
          <a:bodyPr wrap="square">
            <a:spAutoFit/>
          </a:bodyPr>
          <a:lstStyle/>
          <a:p>
            <a:r>
              <a:rPr lang="it-IT" i="1" dirty="0">
                <a:solidFill>
                  <a:schemeClr val="bg1"/>
                </a:solidFill>
              </a:rPr>
              <a:t>mentre Gesù andava per la </a:t>
            </a:r>
            <a:r>
              <a:rPr lang="it-IT" i="1" dirty="0" smtClean="0">
                <a:solidFill>
                  <a:schemeClr val="bg1"/>
                </a:solidFill>
              </a:rPr>
              <a:t>strada</a:t>
            </a:r>
            <a:endParaRPr lang="it-IT" dirty="0">
              <a:solidFill>
                <a:schemeClr val="bg1"/>
              </a:solidFill>
            </a:endParaRPr>
          </a:p>
        </p:txBody>
      </p:sp>
      <p:pic>
        <p:nvPicPr>
          <p:cNvPr id="2054" name="Picture 6" descr="http://vicinialcentro.files.wordpress.com/2011/09/via-appia-antic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117226" y="2276872"/>
            <a:ext cx="1733697" cy="4276726"/>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p:cNvSpPr/>
          <p:nvPr/>
        </p:nvSpPr>
        <p:spPr>
          <a:xfrm>
            <a:off x="179512" y="260648"/>
            <a:ext cx="6624736" cy="6586418"/>
          </a:xfrm>
          <a:prstGeom prst="rect">
            <a:avLst/>
          </a:prstGeom>
        </p:spPr>
        <p:txBody>
          <a:bodyPr wrap="square">
            <a:spAutoFit/>
          </a:bodyPr>
          <a:lstStyle/>
          <a:p>
            <a:pPr marL="342900" indent="-342900">
              <a:buClr>
                <a:schemeClr val="accent1"/>
              </a:buClr>
              <a:buSzPct val="200000"/>
              <a:buFont typeface="Wingdings" pitchFamily="2" charset="2"/>
              <a:buChar char="§"/>
            </a:pPr>
            <a:r>
              <a:rPr lang="it-IT" sz="2000" dirty="0"/>
              <a:t>La strada è il luogo del camminare, della storia, delle prospettive, delle mete da raggiungere, degli itinerari che si incrociano, degli incontri</a:t>
            </a:r>
            <a:r>
              <a:rPr lang="it-IT" sz="2000" dirty="0" smtClean="0"/>
              <a:t>.</a:t>
            </a:r>
          </a:p>
          <a:p>
            <a:pPr marL="342900" indent="-342900">
              <a:buClr>
                <a:schemeClr val="accent1"/>
              </a:buClr>
              <a:buSzPct val="200000"/>
              <a:buFont typeface="Wingdings" pitchFamily="2" charset="2"/>
              <a:buChar char="§"/>
            </a:pPr>
            <a:endParaRPr lang="it-IT" sz="1200" dirty="0" smtClean="0"/>
          </a:p>
          <a:p>
            <a:pPr marL="342900" indent="-342900">
              <a:buClr>
                <a:schemeClr val="accent1"/>
              </a:buClr>
              <a:buSzPct val="200000"/>
              <a:buFont typeface="Wingdings" pitchFamily="2" charset="2"/>
              <a:buChar char="§"/>
            </a:pPr>
            <a:r>
              <a:rPr lang="it-IT" sz="2000" dirty="0"/>
              <a:t>L'essere per strada, racconta la parabola della vita e della concretezza della realtà. </a:t>
            </a:r>
            <a:endParaRPr lang="it-IT" sz="2000" dirty="0" smtClean="0"/>
          </a:p>
          <a:p>
            <a:pPr marL="342900" indent="-342900">
              <a:buClr>
                <a:schemeClr val="accent1"/>
              </a:buClr>
              <a:buSzPct val="200000"/>
              <a:buFont typeface="Wingdings" pitchFamily="2" charset="2"/>
              <a:buChar char="§"/>
            </a:pPr>
            <a:endParaRPr lang="it-IT" sz="1200" dirty="0"/>
          </a:p>
          <a:p>
            <a:pPr marL="342900" indent="-342900">
              <a:buClr>
                <a:schemeClr val="accent1"/>
              </a:buClr>
              <a:buSzPct val="200000"/>
              <a:buFont typeface="Wingdings" pitchFamily="2" charset="2"/>
              <a:buChar char="§"/>
            </a:pPr>
            <a:r>
              <a:rPr lang="it-IT" sz="2000" dirty="0" smtClean="0"/>
              <a:t>Gesù andava per la strada … non è solo una indicazione logistica, ma il modo di essere … per strada, nella storia degli uomini, non in un luogo chiuso e separato dove gli uomini vorrebbero relegarlo (chiese e santuari).</a:t>
            </a:r>
          </a:p>
          <a:p>
            <a:pPr marL="342900" indent="-342900">
              <a:buClr>
                <a:schemeClr val="accent1"/>
              </a:buClr>
              <a:buSzPct val="200000"/>
              <a:buFont typeface="Wingdings" pitchFamily="2" charset="2"/>
              <a:buChar char="§"/>
            </a:pPr>
            <a:endParaRPr lang="it-IT" sz="1200" dirty="0"/>
          </a:p>
          <a:p>
            <a:pPr marL="342900" indent="-342900">
              <a:buClr>
                <a:schemeClr val="accent1"/>
              </a:buClr>
              <a:buSzPct val="200000"/>
              <a:buFont typeface="Wingdings" pitchFamily="2" charset="2"/>
              <a:buChar char="§"/>
            </a:pPr>
            <a:r>
              <a:rPr lang="it-IT" sz="2000" dirty="0" smtClean="0"/>
              <a:t>In ogni occasione il vangelo ci racconta il mistero della incarnazione.</a:t>
            </a:r>
          </a:p>
          <a:p>
            <a:pPr marL="342900" indent="-342900">
              <a:buClr>
                <a:schemeClr val="accent1"/>
              </a:buClr>
              <a:buSzPct val="200000"/>
              <a:buFont typeface="Wingdings" pitchFamily="2" charset="2"/>
              <a:buChar char="§"/>
            </a:pPr>
            <a:endParaRPr lang="it-IT" sz="1200" dirty="0"/>
          </a:p>
          <a:p>
            <a:pPr marL="342900" indent="-342900">
              <a:buClr>
                <a:schemeClr val="accent1"/>
              </a:buClr>
              <a:buSzPct val="200000"/>
              <a:buFont typeface="Wingdings" pitchFamily="2" charset="2"/>
              <a:buChar char="§"/>
            </a:pPr>
            <a:r>
              <a:rPr lang="it-IT" sz="2000" dirty="0" smtClean="0"/>
              <a:t>Per </a:t>
            </a:r>
            <a:r>
              <a:rPr lang="it-IT" sz="2000" dirty="0"/>
              <a:t>incontrare novità e sperimentare relazioni </a:t>
            </a:r>
            <a:r>
              <a:rPr lang="it-IT" sz="2000" dirty="0" smtClean="0"/>
              <a:t>inedite, bisogna </a:t>
            </a:r>
            <a:r>
              <a:rPr lang="it-IT" sz="2000" dirty="0"/>
              <a:t>lasciare gli spazi creati dagli uomini e rimettersi in strada. La strada è un po’ </a:t>
            </a:r>
            <a:r>
              <a:rPr lang="it-IT" sz="2000" dirty="0" smtClean="0"/>
              <a:t>l’archetipo dell’incontro con </a:t>
            </a:r>
            <a:r>
              <a:rPr lang="it-IT" sz="2000" dirty="0"/>
              <a:t>le diversità, del pescare </a:t>
            </a:r>
            <a:r>
              <a:rPr lang="it-IT" sz="2000" dirty="0" smtClean="0"/>
              <a:t>le </a:t>
            </a:r>
            <a:r>
              <a:rPr lang="it-IT" sz="2000" dirty="0"/>
              <a:t>persone e le situazioni che </a:t>
            </a:r>
            <a:r>
              <a:rPr lang="it-IT" sz="2000" dirty="0" smtClean="0"/>
              <a:t>si propongono </a:t>
            </a:r>
            <a:r>
              <a:rPr lang="it-IT" sz="2000" dirty="0"/>
              <a:t>alla nostra vita, dell’uscire dagli schemi e comportamenti che già conosciamo </a:t>
            </a:r>
            <a:r>
              <a:rPr lang="it-IT" sz="2000" dirty="0" smtClean="0"/>
              <a:t>e salvaguardiamo</a:t>
            </a:r>
            <a:r>
              <a:rPr lang="it-IT" sz="2000" dirty="0"/>
              <a:t>. </a:t>
            </a:r>
          </a:p>
        </p:txBody>
      </p:sp>
    </p:spTree>
    <p:extLst>
      <p:ext uri="{BB962C8B-B14F-4D97-AF65-F5344CB8AC3E}">
        <p14:creationId xmlns:p14="http://schemas.microsoft.com/office/powerpoint/2010/main" val="4185795813"/>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1.bp.blogspot.com/_MGa_bXFqfhk/TI9mVTwOKZI/AAAAAAAAAow/40iVeFhUxKA/s1600/un+tal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092280" y="2348880"/>
            <a:ext cx="1782089" cy="4276726"/>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6"/>
          <p:cNvSpPr/>
          <p:nvPr/>
        </p:nvSpPr>
        <p:spPr>
          <a:xfrm>
            <a:off x="7117227" y="404664"/>
            <a:ext cx="1825148" cy="369332"/>
          </a:xfrm>
          <a:prstGeom prst="rect">
            <a:avLst/>
          </a:prstGeom>
        </p:spPr>
        <p:txBody>
          <a:bodyPr wrap="square">
            <a:spAutoFit/>
          </a:bodyPr>
          <a:lstStyle/>
          <a:p>
            <a:r>
              <a:rPr lang="it-IT" i="1" dirty="0" smtClean="0">
                <a:solidFill>
                  <a:schemeClr val="bg1"/>
                </a:solidFill>
              </a:rPr>
              <a:t>un tale</a:t>
            </a:r>
            <a:endParaRPr lang="it-IT" dirty="0">
              <a:solidFill>
                <a:schemeClr val="bg1"/>
              </a:solidFill>
            </a:endParaRPr>
          </a:p>
        </p:txBody>
      </p:sp>
      <p:sp>
        <p:nvSpPr>
          <p:cNvPr id="9" name="Rettangolo 8"/>
          <p:cNvSpPr/>
          <p:nvPr/>
        </p:nvSpPr>
        <p:spPr>
          <a:xfrm>
            <a:off x="402396" y="404664"/>
            <a:ext cx="6264696" cy="5940088"/>
          </a:xfrm>
          <a:prstGeom prst="rect">
            <a:avLst/>
          </a:prstGeom>
        </p:spPr>
        <p:txBody>
          <a:bodyPr wrap="square">
            <a:spAutoFit/>
          </a:bodyPr>
          <a:lstStyle/>
          <a:p>
            <a:pPr marL="342900" indent="-342900">
              <a:buClr>
                <a:schemeClr val="accent1"/>
              </a:buClr>
              <a:buSzPct val="200000"/>
              <a:buFont typeface="Wingdings" pitchFamily="2" charset="2"/>
              <a:buChar char="§"/>
            </a:pPr>
            <a:r>
              <a:rPr lang="it-IT" sz="2000" dirty="0" smtClean="0"/>
              <a:t>di questa persona sappiamo solo che si trattava di un “tale”, non conosciamo null’altro… non ha un nome, né un’età, né una professione o situazione sociale.</a:t>
            </a:r>
          </a:p>
          <a:p>
            <a:pPr marL="342900" indent="-342900">
              <a:buClr>
                <a:schemeClr val="accent1"/>
              </a:buClr>
              <a:buSzPct val="200000"/>
              <a:buFont typeface="Wingdings" pitchFamily="2" charset="2"/>
              <a:buChar char="§"/>
            </a:pPr>
            <a:endParaRPr lang="it-IT" sz="2000" dirty="0" smtClean="0"/>
          </a:p>
          <a:p>
            <a:pPr marL="342900" indent="-342900">
              <a:buClr>
                <a:schemeClr val="accent1"/>
              </a:buClr>
              <a:buSzPct val="200000"/>
              <a:buFont typeface="Wingdings" pitchFamily="2" charset="2"/>
              <a:buChar char="§"/>
            </a:pPr>
            <a:r>
              <a:rPr lang="it-IT" sz="2000" dirty="0" smtClean="0"/>
              <a:t>Un tale anonimo, un uomo in ricerca, della propria identità, del senso da dare alla vita, in cerca del proprio nome.</a:t>
            </a:r>
          </a:p>
          <a:p>
            <a:pPr>
              <a:buClr>
                <a:schemeClr val="accent1"/>
              </a:buClr>
              <a:buSzPct val="200000"/>
            </a:pPr>
            <a:endParaRPr lang="it-IT" sz="2000" dirty="0"/>
          </a:p>
          <a:p>
            <a:pPr marL="342900" indent="-342900">
              <a:buClr>
                <a:schemeClr val="accent1"/>
              </a:buClr>
              <a:buSzPct val="200000"/>
              <a:buFont typeface="Wingdings" pitchFamily="2" charset="2"/>
              <a:buChar char="§"/>
            </a:pPr>
            <a:r>
              <a:rPr lang="it-IT" sz="2000" dirty="0" smtClean="0"/>
              <a:t>Il tale gettandosi in ginocchio, non cerca lo sguardo, sembra non cercare la relazione, vuole rimanere anonimo, senza storia. </a:t>
            </a:r>
          </a:p>
          <a:p>
            <a:pPr marL="342900" indent="-342900">
              <a:buClr>
                <a:schemeClr val="accent1"/>
              </a:buClr>
              <a:buSzPct val="200000"/>
              <a:buFont typeface="Wingdings" pitchFamily="2" charset="2"/>
              <a:buChar char="§"/>
            </a:pPr>
            <a:endParaRPr lang="it-IT" sz="2000" dirty="0"/>
          </a:p>
          <a:p>
            <a:pPr marL="342900" indent="-342900">
              <a:buClr>
                <a:schemeClr val="accent1"/>
              </a:buClr>
              <a:buSzPct val="200000"/>
              <a:buFont typeface="Wingdings" pitchFamily="2" charset="2"/>
              <a:buChar char="§"/>
            </a:pPr>
            <a:r>
              <a:rPr lang="it-IT" sz="2000" dirty="0" smtClean="0"/>
              <a:t>Sulla strada si incontrano persone anonime di cui non conosciamo né la storia, né l’appartenenza, né le motivazioni all’incontro, né le reali o recondite intenzioni.</a:t>
            </a:r>
          </a:p>
          <a:p>
            <a:pPr>
              <a:buClr>
                <a:schemeClr val="accent1"/>
              </a:buClr>
              <a:buSzPct val="200000"/>
            </a:pPr>
            <a:endParaRPr lang="it-IT" sz="2000" dirty="0"/>
          </a:p>
          <a:p>
            <a:pPr marL="342900" indent="-342900">
              <a:buClr>
                <a:schemeClr val="accent1"/>
              </a:buClr>
              <a:buSzPct val="200000"/>
              <a:buFont typeface="Wingdings" pitchFamily="2" charset="2"/>
              <a:buChar char="§"/>
            </a:pPr>
            <a:r>
              <a:rPr lang="it-IT" sz="2000" dirty="0" smtClean="0"/>
              <a:t>Matteo (19-22) lo chiama «giovane» </a:t>
            </a:r>
          </a:p>
        </p:txBody>
      </p:sp>
    </p:spTree>
    <p:extLst>
      <p:ext uri="{BB962C8B-B14F-4D97-AF65-F5344CB8AC3E}">
        <p14:creationId xmlns:p14="http://schemas.microsoft.com/office/powerpoint/2010/main" val="4189634085"/>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7117227" y="404664"/>
            <a:ext cx="1825148" cy="646331"/>
          </a:xfrm>
          <a:prstGeom prst="rect">
            <a:avLst/>
          </a:prstGeom>
        </p:spPr>
        <p:txBody>
          <a:bodyPr wrap="square">
            <a:spAutoFit/>
          </a:bodyPr>
          <a:lstStyle/>
          <a:p>
            <a:r>
              <a:rPr lang="it-IT" i="1" dirty="0" smtClean="0">
                <a:solidFill>
                  <a:schemeClr val="bg1"/>
                </a:solidFill>
              </a:rPr>
              <a:t>gli corse incontro</a:t>
            </a:r>
            <a:endParaRPr lang="it-IT" dirty="0">
              <a:solidFill>
                <a:schemeClr val="bg1"/>
              </a:solidFill>
            </a:endParaRPr>
          </a:p>
        </p:txBody>
      </p:sp>
      <p:sp>
        <p:nvSpPr>
          <p:cNvPr id="9" name="Rettangolo 8"/>
          <p:cNvSpPr/>
          <p:nvPr/>
        </p:nvSpPr>
        <p:spPr>
          <a:xfrm>
            <a:off x="395536" y="404664"/>
            <a:ext cx="6336704" cy="5940088"/>
          </a:xfrm>
          <a:prstGeom prst="rect">
            <a:avLst/>
          </a:prstGeom>
        </p:spPr>
        <p:txBody>
          <a:bodyPr wrap="square">
            <a:spAutoFit/>
          </a:bodyPr>
          <a:lstStyle/>
          <a:p>
            <a:pPr marL="342900" indent="-342900">
              <a:buClr>
                <a:schemeClr val="accent1"/>
              </a:buClr>
              <a:buSzPct val="200000"/>
              <a:buFont typeface="Wingdings" pitchFamily="2" charset="2"/>
              <a:buChar char="§"/>
            </a:pPr>
            <a:r>
              <a:rPr lang="it-IT" sz="2000" dirty="0"/>
              <a:t>È un incontro esagerato nelle premesse e forse anche nelle aspettative: quel tale corre, si getta in ginocchio, chiama Gesù buono. </a:t>
            </a:r>
            <a:endParaRPr lang="it-IT" sz="2000" dirty="0" smtClean="0"/>
          </a:p>
          <a:p>
            <a:pPr marL="342900" indent="-342900">
              <a:buClr>
                <a:schemeClr val="accent1"/>
              </a:buClr>
              <a:buSzPct val="200000"/>
              <a:buFont typeface="Wingdings" pitchFamily="2" charset="2"/>
              <a:buChar char="§"/>
            </a:pPr>
            <a:endParaRPr lang="it-IT" sz="2000" dirty="0"/>
          </a:p>
          <a:p>
            <a:pPr marL="342900" indent="-342900">
              <a:buClr>
                <a:schemeClr val="accent1"/>
              </a:buClr>
              <a:buSzPct val="200000"/>
              <a:buFont typeface="Wingdings" pitchFamily="2" charset="2"/>
              <a:buChar char="§"/>
            </a:pPr>
            <a:r>
              <a:rPr lang="it-IT" sz="2000" dirty="0" smtClean="0"/>
              <a:t>Il tale si </a:t>
            </a:r>
            <a:r>
              <a:rPr lang="it-IT" sz="2000" dirty="0"/>
              <a:t>presenta con la sua memoria, la sua sensibilità, le sue convinzioni, le sue gioie, le sue sofferenze. </a:t>
            </a:r>
            <a:endParaRPr lang="it-IT" sz="2000" dirty="0" smtClean="0"/>
          </a:p>
          <a:p>
            <a:pPr marL="342900" indent="-342900">
              <a:buClr>
                <a:schemeClr val="accent1"/>
              </a:buClr>
              <a:buSzPct val="200000"/>
              <a:buFont typeface="Wingdings" pitchFamily="2" charset="2"/>
              <a:buChar char="§"/>
            </a:pPr>
            <a:endParaRPr lang="it-IT" sz="2000" dirty="0"/>
          </a:p>
          <a:p>
            <a:pPr marL="342900" indent="-342900">
              <a:buClr>
                <a:schemeClr val="accent1"/>
              </a:buClr>
              <a:buSzPct val="200000"/>
              <a:buFont typeface="Wingdings" pitchFamily="2" charset="2"/>
              <a:buChar char="§"/>
            </a:pPr>
            <a:r>
              <a:rPr lang="it-IT" sz="2000" dirty="0" smtClean="0"/>
              <a:t>Questa</a:t>
            </a:r>
            <a:r>
              <a:rPr lang="it-IT" sz="2000" dirty="0"/>
              <a:t>, come le altre forme di esaltazione della realtà nella scrittura, rappresentano la forza della Fede, l'intensità delle attese e dei sentimenti, o - come qui - l'insoddisfazione del presente e l'ansia per la vita futura</a:t>
            </a:r>
            <a:r>
              <a:rPr lang="it-IT" sz="2000" dirty="0" smtClean="0"/>
              <a:t>.</a:t>
            </a:r>
          </a:p>
          <a:p>
            <a:pPr marL="342900" indent="-342900">
              <a:buClr>
                <a:schemeClr val="accent1"/>
              </a:buClr>
              <a:buSzPct val="200000"/>
              <a:buFont typeface="Wingdings" pitchFamily="2" charset="2"/>
              <a:buChar char="§"/>
            </a:pPr>
            <a:endParaRPr lang="it-IT" sz="2000" dirty="0"/>
          </a:p>
          <a:p>
            <a:pPr marL="342900" indent="-342900">
              <a:buClr>
                <a:schemeClr val="accent1"/>
              </a:buClr>
              <a:buSzPct val="200000"/>
              <a:buFont typeface="Wingdings" pitchFamily="2" charset="2"/>
              <a:buChar char="§"/>
            </a:pPr>
            <a:r>
              <a:rPr lang="it-IT" sz="2000" dirty="0"/>
              <a:t>la persona che incontriamo non viene “per niente”, anche al di là delle apparenze. La povertà o la rozzezza del discorso sono una cosa. Ma dietro l’imperizia delle parole, vi è un essere umano che </a:t>
            </a:r>
            <a:r>
              <a:rPr lang="it-IT" sz="2000" dirty="0" smtClean="0"/>
              <a:t>la </a:t>
            </a:r>
            <a:r>
              <a:rPr lang="it-IT" sz="2000" dirty="0"/>
              <a:t>provvidenza ha messo sulla nostra strada.</a:t>
            </a:r>
            <a:endParaRPr lang="it-IT" sz="2000" dirty="0" smtClean="0"/>
          </a:p>
        </p:txBody>
      </p:sp>
      <p:pic>
        <p:nvPicPr>
          <p:cNvPr id="5122" name="Picture 2" descr="http://www.gommaweb.net/wp-content/uploads/2012/06/running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093527" y="3212976"/>
            <a:ext cx="1825148" cy="340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315572"/>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7117227" y="404664"/>
            <a:ext cx="1825148" cy="369332"/>
          </a:xfrm>
          <a:prstGeom prst="rect">
            <a:avLst/>
          </a:prstGeom>
        </p:spPr>
        <p:txBody>
          <a:bodyPr wrap="square">
            <a:spAutoFit/>
          </a:bodyPr>
          <a:lstStyle/>
          <a:p>
            <a:r>
              <a:rPr lang="it-IT" i="1" dirty="0" smtClean="0">
                <a:solidFill>
                  <a:schemeClr val="bg1"/>
                </a:solidFill>
              </a:rPr>
              <a:t>gli domandò</a:t>
            </a:r>
            <a:endParaRPr lang="it-IT" dirty="0">
              <a:solidFill>
                <a:schemeClr val="bg1"/>
              </a:solidFill>
            </a:endParaRPr>
          </a:p>
        </p:txBody>
      </p:sp>
      <p:sp>
        <p:nvSpPr>
          <p:cNvPr id="9" name="Rettangolo 8"/>
          <p:cNvSpPr/>
          <p:nvPr/>
        </p:nvSpPr>
        <p:spPr>
          <a:xfrm>
            <a:off x="251521" y="188640"/>
            <a:ext cx="6495926" cy="6555641"/>
          </a:xfrm>
          <a:prstGeom prst="rect">
            <a:avLst/>
          </a:prstGeom>
        </p:spPr>
        <p:txBody>
          <a:bodyPr wrap="square">
            <a:spAutoFit/>
          </a:bodyPr>
          <a:lstStyle/>
          <a:p>
            <a:pPr marL="342900" indent="-342900">
              <a:buClr>
                <a:schemeClr val="accent1"/>
              </a:buClr>
              <a:buSzPct val="200000"/>
              <a:buFont typeface="Wingdings" pitchFamily="2" charset="2"/>
              <a:buChar char="§"/>
            </a:pPr>
            <a:r>
              <a:rPr lang="it-IT" sz="2000" dirty="0" smtClean="0">
                <a:solidFill>
                  <a:schemeClr val="bg1"/>
                </a:solidFill>
              </a:rPr>
              <a:t>«Maestro buono, che cosa devo fare per avere in eredità la vita eterna?» </a:t>
            </a:r>
            <a:r>
              <a:rPr lang="it-IT" sz="2000" dirty="0" smtClean="0"/>
              <a:t>domanda di routine … tanto per cercare un approccio o esigenza profonda?</a:t>
            </a:r>
          </a:p>
          <a:p>
            <a:pPr marL="342900" indent="-342900">
              <a:buClr>
                <a:schemeClr val="accent1"/>
              </a:buClr>
              <a:buSzPct val="200000"/>
              <a:buFont typeface="Wingdings" pitchFamily="2" charset="2"/>
              <a:buChar char="§"/>
            </a:pPr>
            <a:endParaRPr lang="it-IT" sz="2000" dirty="0"/>
          </a:p>
          <a:p>
            <a:pPr marL="342900" indent="-342900">
              <a:buClr>
                <a:schemeClr val="accent1"/>
              </a:buClr>
              <a:buSzPct val="200000"/>
              <a:buFont typeface="Wingdings" pitchFamily="2" charset="2"/>
              <a:buChar char="§"/>
            </a:pPr>
            <a:r>
              <a:rPr lang="it-IT" sz="2000" dirty="0"/>
              <a:t>Quest'uomo era stanco del suo vissuto e della sua quotidianità, le sue certezze stavano traballando e cercava certezze nuove oppure stava cercando conferma delle sue convinzioni e della sua vita che reputava insufficiente e aveva desiderio di aggiungere qualche altra cosa</a:t>
            </a:r>
            <a:r>
              <a:rPr lang="it-IT" sz="2000" dirty="0" smtClean="0"/>
              <a:t>?</a:t>
            </a:r>
          </a:p>
          <a:p>
            <a:pPr marL="342900" indent="-342900">
              <a:buClr>
                <a:schemeClr val="accent1"/>
              </a:buClr>
              <a:buSzPct val="200000"/>
              <a:buFont typeface="Wingdings" pitchFamily="2" charset="2"/>
              <a:buChar char="§"/>
            </a:pPr>
            <a:endParaRPr lang="it-IT" sz="2000" dirty="0" smtClean="0"/>
          </a:p>
          <a:p>
            <a:pPr marL="342900" indent="-342900">
              <a:buClr>
                <a:schemeClr val="accent1"/>
              </a:buClr>
              <a:buSzPct val="200000"/>
              <a:buFont typeface="Wingdings" pitchFamily="2" charset="2"/>
              <a:buChar char="§"/>
            </a:pPr>
            <a:r>
              <a:rPr lang="it-IT" sz="2000" dirty="0" smtClean="0"/>
              <a:t>L’argomento </a:t>
            </a:r>
            <a:r>
              <a:rPr lang="it-IT" sz="2000" dirty="0"/>
              <a:t>dell’ incontro sarà più o meno importante, ma non resta meno vero che si inscrive “all’incrocio di due strade</a:t>
            </a:r>
            <a:r>
              <a:rPr lang="it-IT" sz="2000" dirty="0" smtClean="0"/>
              <a:t>”. </a:t>
            </a:r>
            <a:r>
              <a:rPr lang="it-IT" sz="2000" dirty="0"/>
              <a:t>La presenza in uno stesso luogo non è un atto disincarnato. </a:t>
            </a:r>
          </a:p>
          <a:p>
            <a:pPr marL="342900" indent="-342900">
              <a:buClr>
                <a:schemeClr val="accent1"/>
              </a:buClr>
              <a:buSzPct val="200000"/>
              <a:buFont typeface="Wingdings" pitchFamily="2" charset="2"/>
              <a:buChar char="§"/>
            </a:pPr>
            <a:endParaRPr lang="it-IT" sz="2000" dirty="0" smtClean="0"/>
          </a:p>
          <a:p>
            <a:pPr marL="342900" indent="-342900">
              <a:buClr>
                <a:schemeClr val="accent1"/>
              </a:buClr>
              <a:buSzPct val="200000"/>
              <a:buFont typeface="Wingdings" pitchFamily="2" charset="2"/>
              <a:buChar char="§"/>
            </a:pPr>
            <a:r>
              <a:rPr lang="it-IT" sz="2000" dirty="0" smtClean="0"/>
              <a:t>per </a:t>
            </a:r>
            <a:r>
              <a:rPr lang="it-IT" sz="2000" dirty="0"/>
              <a:t>presentare e innestare qualsiasi altra novità, bisogna </a:t>
            </a:r>
            <a:r>
              <a:rPr lang="it-IT" sz="2000" dirty="0" smtClean="0"/>
              <a:t>prima dare </a:t>
            </a:r>
            <a:r>
              <a:rPr lang="it-IT" sz="2000" dirty="0"/>
              <a:t>valore al percorso che ogni “tale” già fa, </a:t>
            </a:r>
            <a:r>
              <a:rPr lang="it-IT" sz="2000" dirty="0" smtClean="0"/>
              <a:t>bisogna </a:t>
            </a:r>
            <a:r>
              <a:rPr lang="it-IT" sz="2000" dirty="0"/>
              <a:t>saper rispettare ciò che già ognuno fa e osserva nella sua vita, per </a:t>
            </a:r>
            <a:r>
              <a:rPr lang="it-IT" sz="2000" dirty="0" smtClean="0"/>
              <a:t>quanto tradizionale </a:t>
            </a:r>
            <a:r>
              <a:rPr lang="it-IT" sz="2000" dirty="0"/>
              <a:t>possa essere ai nostri occhi.</a:t>
            </a:r>
          </a:p>
        </p:txBody>
      </p:sp>
      <p:pic>
        <p:nvPicPr>
          <p:cNvPr id="2" name="Immagine 1"/>
          <p:cNvPicPr>
            <a:picLocks noChangeAspect="1"/>
          </p:cNvPicPr>
          <p:nvPr/>
        </p:nvPicPr>
        <p:blipFill>
          <a:blip r:embed="rId2">
            <a:extLst>
              <a:ext uri="{BEBA8EAE-BF5A-486C-A8C5-ECC9F3942E4B}">
                <a14:imgProps xmlns:a14="http://schemas.microsoft.com/office/drawing/2010/main">
                  <a14:imgLayer r:embed="rId3">
                    <a14:imgEffect>
                      <a14:backgroundRemoval t="9752" b="100000" l="284" r="99432"/>
                    </a14:imgEffect>
                  </a14:imgLayer>
                </a14:imgProps>
              </a:ext>
              <a:ext uri="{28A0092B-C50C-407E-A947-70E740481C1C}">
                <a14:useLocalDpi xmlns:a14="http://schemas.microsoft.com/office/drawing/2010/main" val="0"/>
              </a:ext>
            </a:extLst>
          </a:blip>
          <a:stretch>
            <a:fillRect/>
          </a:stretch>
        </p:blipFill>
        <p:spPr>
          <a:xfrm>
            <a:off x="7084351" y="3717032"/>
            <a:ext cx="1813083" cy="2905053"/>
          </a:xfrm>
          <a:prstGeom prst="rect">
            <a:avLst/>
          </a:prstGeom>
        </p:spPr>
      </p:pic>
    </p:spTree>
    <p:extLst>
      <p:ext uri="{BB962C8B-B14F-4D97-AF65-F5344CB8AC3E}">
        <p14:creationId xmlns:p14="http://schemas.microsoft.com/office/powerpoint/2010/main" val="3073916415"/>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7117227" y="404664"/>
            <a:ext cx="1825148" cy="646331"/>
          </a:xfrm>
          <a:prstGeom prst="rect">
            <a:avLst/>
          </a:prstGeom>
        </p:spPr>
        <p:txBody>
          <a:bodyPr wrap="square">
            <a:spAutoFit/>
          </a:bodyPr>
          <a:lstStyle/>
          <a:p>
            <a:r>
              <a:rPr lang="it-IT" dirty="0" smtClean="0">
                <a:solidFill>
                  <a:schemeClr val="bg1"/>
                </a:solidFill>
              </a:rPr>
              <a:t>Tu conosci i comandamenti</a:t>
            </a:r>
            <a:endParaRPr lang="it-IT" dirty="0">
              <a:solidFill>
                <a:schemeClr val="bg1"/>
              </a:solidFill>
            </a:endParaRPr>
          </a:p>
        </p:txBody>
      </p:sp>
      <p:sp>
        <p:nvSpPr>
          <p:cNvPr id="9" name="Rettangolo 8"/>
          <p:cNvSpPr/>
          <p:nvPr/>
        </p:nvSpPr>
        <p:spPr>
          <a:xfrm>
            <a:off x="179512" y="260648"/>
            <a:ext cx="6552728" cy="6247864"/>
          </a:xfrm>
          <a:prstGeom prst="rect">
            <a:avLst/>
          </a:prstGeom>
        </p:spPr>
        <p:txBody>
          <a:bodyPr wrap="square">
            <a:spAutoFit/>
          </a:bodyPr>
          <a:lstStyle/>
          <a:p>
            <a:pPr marL="342900" indent="-342900">
              <a:buClr>
                <a:schemeClr val="accent1"/>
              </a:buClr>
              <a:buSzPct val="200000"/>
              <a:buFont typeface="Wingdings" pitchFamily="2" charset="2"/>
              <a:buChar char="§"/>
            </a:pPr>
            <a:r>
              <a:rPr lang="it-IT" sz="2000" dirty="0" smtClean="0"/>
              <a:t>Gesù </a:t>
            </a:r>
            <a:r>
              <a:rPr lang="it-IT" sz="2000" dirty="0"/>
              <a:t>riporta l'uomo alla sua quotidianità, alle cose di sempre: la vita semplice di fede che non richiede eroismi ma la fedeltà alla vita, alle relazioni, al mondo che ci circonda. </a:t>
            </a:r>
            <a:endParaRPr lang="it-IT" sz="2000" dirty="0" smtClean="0"/>
          </a:p>
          <a:p>
            <a:pPr marL="342900" indent="-342900">
              <a:buClr>
                <a:schemeClr val="accent1"/>
              </a:buClr>
              <a:buSzPct val="200000"/>
              <a:buFont typeface="Wingdings" pitchFamily="2" charset="2"/>
              <a:buChar char="§"/>
            </a:pPr>
            <a:endParaRPr lang="it-IT" sz="2000" dirty="0"/>
          </a:p>
          <a:p>
            <a:pPr marL="342900" indent="-342900">
              <a:buClr>
                <a:schemeClr val="accent1"/>
              </a:buClr>
              <a:buSzPct val="200000"/>
              <a:buFont typeface="Wingdings" pitchFamily="2" charset="2"/>
              <a:buChar char="§"/>
            </a:pPr>
            <a:r>
              <a:rPr lang="it-IT" sz="2000" dirty="0" smtClean="0"/>
              <a:t>La </a:t>
            </a:r>
            <a:r>
              <a:rPr lang="it-IT" sz="2000" dirty="0"/>
              <a:t>forza della fede non è nella straordinarietà o nella esaltazione delle cose, ma proprio nella continuità della vita vissuta nella ricchezza delle relazioni umane e con Dio. </a:t>
            </a:r>
            <a:endParaRPr lang="it-IT" sz="2000" dirty="0" smtClean="0"/>
          </a:p>
          <a:p>
            <a:pPr marL="342900" indent="-342900">
              <a:buClr>
                <a:schemeClr val="accent1"/>
              </a:buClr>
              <a:buSzPct val="200000"/>
              <a:buFont typeface="Wingdings" pitchFamily="2" charset="2"/>
              <a:buChar char="§"/>
            </a:pPr>
            <a:endParaRPr lang="it-IT" sz="2000" dirty="0"/>
          </a:p>
          <a:p>
            <a:pPr marL="342900" indent="-342900">
              <a:buClr>
                <a:schemeClr val="accent1"/>
              </a:buClr>
              <a:buSzPct val="200000"/>
              <a:buFont typeface="Wingdings" pitchFamily="2" charset="2"/>
              <a:buChar char="§"/>
            </a:pPr>
            <a:r>
              <a:rPr lang="it-IT" sz="2000" dirty="0" smtClean="0"/>
              <a:t>Gesù riporta l’uomo alla sua storia, lo toglie dall’anonimato in cui si trovava, gli fa ripercorrere la sua strada che aveva percorso di corsa.</a:t>
            </a:r>
          </a:p>
          <a:p>
            <a:pPr marL="342900" indent="-342900">
              <a:buClr>
                <a:schemeClr val="accent1"/>
              </a:buClr>
              <a:buSzPct val="200000"/>
              <a:buFont typeface="Wingdings" pitchFamily="2" charset="2"/>
              <a:buChar char="§"/>
            </a:pPr>
            <a:endParaRPr lang="it-IT" sz="2000" dirty="0"/>
          </a:p>
          <a:p>
            <a:pPr marL="342900" indent="-342900">
              <a:buClr>
                <a:schemeClr val="accent1"/>
              </a:buClr>
              <a:buSzPct val="200000"/>
              <a:buFont typeface="Wingdings" pitchFamily="2" charset="2"/>
              <a:buChar char="§"/>
            </a:pPr>
            <a:r>
              <a:rPr lang="it-IT" sz="2000" dirty="0" smtClean="0"/>
              <a:t>Quell'uomo</a:t>
            </a:r>
            <a:r>
              <a:rPr lang="it-IT" sz="2000" dirty="0"/>
              <a:t>, probabilmente già attempato (solo Matteo parla di un giovane) dice di aver vissuto </a:t>
            </a:r>
            <a:r>
              <a:rPr lang="it-IT" sz="2000" dirty="0" smtClean="0"/>
              <a:t>l’esperienza dei comandamenti </a:t>
            </a:r>
            <a:r>
              <a:rPr lang="it-IT" sz="2000" dirty="0"/>
              <a:t>fin dalla giovinezza. Fin lì lo aveva portato già la sua </a:t>
            </a:r>
            <a:r>
              <a:rPr lang="it-IT" sz="2000" dirty="0" smtClean="0"/>
              <a:t>storia ma </a:t>
            </a:r>
            <a:r>
              <a:rPr lang="it-IT" sz="2000" dirty="0"/>
              <a:t>non sa “rendere felice” la propria vita, né </a:t>
            </a:r>
            <a:r>
              <a:rPr lang="it-IT" sz="2000" dirty="0" smtClean="0"/>
              <a:t>sa “rendere </a:t>
            </a:r>
            <a:r>
              <a:rPr lang="it-IT" sz="2000" dirty="0"/>
              <a:t>felice” quella di chi gli sta a fianco.</a:t>
            </a:r>
            <a:r>
              <a:rPr lang="it-IT" sz="2000" dirty="0" smtClean="0"/>
              <a:t>.</a:t>
            </a:r>
          </a:p>
        </p:txBody>
      </p:sp>
      <p:pic>
        <p:nvPicPr>
          <p:cNvPr id="7170" name="Picture 2" descr="http://upload.wikimedia.org/wikipedia/commons/thumb/3/32/Decalogue_parchment_by_Jekuthiel_Sofer_1768.jpg/220px-Decalogue_parchment_by_Jekuthiel_Sofer_1768.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7227" y="4437112"/>
            <a:ext cx="1799945" cy="2192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166646"/>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7117227" y="404664"/>
            <a:ext cx="1825148" cy="923330"/>
          </a:xfrm>
          <a:prstGeom prst="rect">
            <a:avLst/>
          </a:prstGeom>
        </p:spPr>
        <p:txBody>
          <a:bodyPr wrap="square">
            <a:spAutoFit/>
          </a:bodyPr>
          <a:lstStyle/>
          <a:p>
            <a:r>
              <a:rPr lang="it-IT" dirty="0" smtClean="0">
                <a:solidFill>
                  <a:schemeClr val="bg1"/>
                </a:solidFill>
              </a:rPr>
              <a:t>Allora Gesù fissò lo sguardo su di lui</a:t>
            </a:r>
            <a:endParaRPr lang="it-IT" dirty="0">
              <a:solidFill>
                <a:schemeClr val="bg1"/>
              </a:solidFill>
            </a:endParaRPr>
          </a:p>
        </p:txBody>
      </p:sp>
      <p:sp>
        <p:nvSpPr>
          <p:cNvPr id="9" name="Rettangolo 8"/>
          <p:cNvSpPr/>
          <p:nvPr/>
        </p:nvSpPr>
        <p:spPr>
          <a:xfrm>
            <a:off x="196425" y="188640"/>
            <a:ext cx="6696744" cy="6424836"/>
          </a:xfrm>
          <a:prstGeom prst="rect">
            <a:avLst/>
          </a:prstGeom>
        </p:spPr>
        <p:txBody>
          <a:bodyPr wrap="square">
            <a:spAutoFit/>
          </a:bodyPr>
          <a:lstStyle/>
          <a:p>
            <a:pPr marL="342900" indent="-342900">
              <a:buClr>
                <a:schemeClr val="accent1"/>
              </a:buClr>
              <a:buSzPct val="200000"/>
              <a:buFont typeface="Wingdings" pitchFamily="2" charset="2"/>
              <a:buChar char="§"/>
            </a:pPr>
            <a:r>
              <a:rPr lang="it-IT" sz="2000" dirty="0" smtClean="0"/>
              <a:t>si </a:t>
            </a:r>
            <a:r>
              <a:rPr lang="it-IT" sz="2000" dirty="0"/>
              <a:t>scopre il grandissimo interesse di Gesù per la persona incontrata. </a:t>
            </a:r>
            <a:endParaRPr lang="it-IT" sz="2000" dirty="0" smtClean="0"/>
          </a:p>
          <a:p>
            <a:pPr marL="342900" indent="-342900">
              <a:buClr>
                <a:schemeClr val="accent1"/>
              </a:buClr>
              <a:buSzPct val="200000"/>
              <a:buFont typeface="Wingdings" pitchFamily="2" charset="2"/>
              <a:buChar char="§"/>
            </a:pPr>
            <a:endParaRPr lang="it-IT" sz="1000" dirty="0"/>
          </a:p>
          <a:p>
            <a:pPr marL="342900" indent="-342900">
              <a:buClr>
                <a:schemeClr val="accent1"/>
              </a:buClr>
              <a:buSzPct val="200000"/>
              <a:buFont typeface="Wingdings" pitchFamily="2" charset="2"/>
              <a:buChar char="§"/>
            </a:pPr>
            <a:r>
              <a:rPr lang="it-IT" sz="2000" dirty="0" smtClean="0"/>
              <a:t>Dall’incontro alla accoglienza: </a:t>
            </a:r>
            <a:r>
              <a:rPr lang="it-IT" sz="2000" dirty="0"/>
              <a:t>vivere l’esperienza </a:t>
            </a:r>
            <a:r>
              <a:rPr lang="it-IT" sz="2000" dirty="0" smtClean="0"/>
              <a:t>di </a:t>
            </a:r>
            <a:r>
              <a:rPr lang="it-IT" sz="2000" dirty="0"/>
              <a:t>due storie, di due </a:t>
            </a:r>
            <a:r>
              <a:rPr lang="it-IT" sz="2000" dirty="0" smtClean="0"/>
              <a:t>strade, due sguardi che si incrociano. </a:t>
            </a:r>
            <a:r>
              <a:rPr lang="it-IT" sz="2000" dirty="0"/>
              <a:t>L’accoglienza è uno “spazio”, è un “tempo” in cui ciascuno può esprimere </a:t>
            </a:r>
            <a:r>
              <a:rPr lang="it-IT" sz="2000" dirty="0" smtClean="0"/>
              <a:t>se stesso.</a:t>
            </a:r>
          </a:p>
          <a:p>
            <a:pPr marL="342900" indent="-342900">
              <a:buClr>
                <a:schemeClr val="accent1"/>
              </a:buClr>
              <a:buSzPct val="200000"/>
              <a:buFont typeface="Wingdings" pitchFamily="2" charset="2"/>
              <a:buChar char="§"/>
            </a:pPr>
            <a:endParaRPr lang="it-IT" sz="1050" dirty="0"/>
          </a:p>
          <a:p>
            <a:pPr marL="342900" indent="-342900">
              <a:buClr>
                <a:schemeClr val="accent1"/>
              </a:buClr>
              <a:buSzPct val="200000"/>
              <a:buFont typeface="Wingdings" pitchFamily="2" charset="2"/>
              <a:buChar char="§"/>
            </a:pPr>
            <a:r>
              <a:rPr lang="it-IT" sz="2000" dirty="0" smtClean="0"/>
              <a:t>Gli </a:t>
            </a:r>
            <a:r>
              <a:rPr lang="it-IT" sz="2000" dirty="0"/>
              <a:t>occhi che guardano altri occhi è la cosa più difficile da fare </a:t>
            </a:r>
            <a:r>
              <a:rPr lang="it-IT" sz="2000" dirty="0" smtClean="0"/>
              <a:t>ma è </a:t>
            </a:r>
            <a:r>
              <a:rPr lang="it-IT" sz="2000" dirty="0"/>
              <a:t>la cosa più importante se si vuol cogliere l’altrui profondità e rivelare la nostra profondità, che </a:t>
            </a:r>
            <a:r>
              <a:rPr lang="it-IT" sz="2000" dirty="0" smtClean="0"/>
              <a:t>agli occhi </a:t>
            </a:r>
            <a:r>
              <a:rPr lang="it-IT" sz="2000" dirty="0"/>
              <a:t>dei più è solo oscurità misteriosa e insondabile.</a:t>
            </a:r>
            <a:endParaRPr lang="it-IT" sz="2000" dirty="0" smtClean="0"/>
          </a:p>
          <a:p>
            <a:pPr marL="342900" indent="-342900">
              <a:buClr>
                <a:schemeClr val="accent1"/>
              </a:buClr>
              <a:buSzPct val="200000"/>
              <a:buFont typeface="Wingdings" pitchFamily="2" charset="2"/>
              <a:buChar char="§"/>
            </a:pPr>
            <a:endParaRPr lang="it-IT" sz="1100" dirty="0"/>
          </a:p>
          <a:p>
            <a:pPr marL="342900" indent="-342900">
              <a:buClr>
                <a:schemeClr val="accent1"/>
              </a:buClr>
              <a:buSzPct val="200000"/>
              <a:buFont typeface="Wingdings" pitchFamily="2" charset="2"/>
              <a:buChar char="§"/>
            </a:pPr>
            <a:r>
              <a:rPr lang="it-IT" sz="2000" dirty="0"/>
              <a:t>Quell'uomo non aveva sentito lo sguardo gonfio d'amore che il Signore aveva posato su di lui. Aveva corso, si era gettato a terra, aveva implorato, ma non aveva guardato, il suo sguardo non aveva incrociato lo sguardo del Signore. Non era entrato nella profondità di una relazione liberante, forse aveva già la risposta nel suo cuore e ne cercava conferma, forse il suo cuore era già colmo di troppe certezze per trovare una qualche certezza nuova da aggiungere. </a:t>
            </a:r>
            <a:endParaRPr lang="it-IT" sz="2000" dirty="0" smtClean="0"/>
          </a:p>
        </p:txBody>
      </p:sp>
      <p:pic>
        <p:nvPicPr>
          <p:cNvPr id="8194" name="Picture 2" descr="http://2.bp.blogspot.com/-hORpbldh5Pk/TbPyUvpZONI/AAAAAAAACiQ/0s6ICi_HkLo/s1600/masaccio_particolare_crist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117226" y="2348880"/>
            <a:ext cx="1733697" cy="4276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28458"/>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7117227" y="404664"/>
            <a:ext cx="1825148" cy="369332"/>
          </a:xfrm>
          <a:prstGeom prst="rect">
            <a:avLst/>
          </a:prstGeom>
        </p:spPr>
        <p:txBody>
          <a:bodyPr wrap="square">
            <a:spAutoFit/>
          </a:bodyPr>
          <a:lstStyle/>
          <a:p>
            <a:r>
              <a:rPr lang="it-IT" dirty="0" smtClean="0">
                <a:solidFill>
                  <a:schemeClr val="bg1"/>
                </a:solidFill>
              </a:rPr>
              <a:t>lo amò</a:t>
            </a:r>
            <a:endParaRPr lang="it-IT" dirty="0">
              <a:solidFill>
                <a:schemeClr val="bg1"/>
              </a:solidFill>
            </a:endParaRPr>
          </a:p>
        </p:txBody>
      </p:sp>
      <p:sp>
        <p:nvSpPr>
          <p:cNvPr id="9" name="Rettangolo 8"/>
          <p:cNvSpPr/>
          <p:nvPr/>
        </p:nvSpPr>
        <p:spPr>
          <a:xfrm>
            <a:off x="395536" y="404664"/>
            <a:ext cx="6336704" cy="5940088"/>
          </a:xfrm>
          <a:prstGeom prst="rect">
            <a:avLst/>
          </a:prstGeom>
        </p:spPr>
        <p:txBody>
          <a:bodyPr wrap="square">
            <a:spAutoFit/>
          </a:bodyPr>
          <a:lstStyle/>
          <a:p>
            <a:pPr marL="342900" indent="-342900">
              <a:buClr>
                <a:schemeClr val="accent1"/>
              </a:buClr>
              <a:buSzPct val="200000"/>
              <a:buFont typeface="Wingdings" pitchFamily="2" charset="2"/>
              <a:buChar char="§"/>
            </a:pPr>
            <a:r>
              <a:rPr lang="it-IT" sz="2000" dirty="0" smtClean="0"/>
              <a:t>È </a:t>
            </a:r>
            <a:r>
              <a:rPr lang="it-IT" sz="2000" dirty="0"/>
              <a:t>l’atteggiamento globale di colui che </a:t>
            </a:r>
            <a:r>
              <a:rPr lang="it-IT" sz="2000" dirty="0" smtClean="0"/>
              <a:t>accoglie. Il </a:t>
            </a:r>
            <a:r>
              <a:rPr lang="it-IT" sz="2000" dirty="0"/>
              <a:t>pericolo potrebbe essere quello dell’introspezione o dell’indiscrezione inopportune. </a:t>
            </a:r>
            <a:endParaRPr lang="it-IT" sz="2000" dirty="0" smtClean="0"/>
          </a:p>
          <a:p>
            <a:pPr marL="342900" indent="-342900">
              <a:buClr>
                <a:schemeClr val="accent1"/>
              </a:buClr>
              <a:buSzPct val="200000"/>
              <a:buFont typeface="Wingdings" pitchFamily="2" charset="2"/>
              <a:buChar char="§"/>
            </a:pPr>
            <a:endParaRPr lang="it-IT" sz="2000" dirty="0"/>
          </a:p>
          <a:p>
            <a:pPr marL="342900" indent="-342900">
              <a:buClr>
                <a:schemeClr val="accent1"/>
              </a:buClr>
              <a:buSzPct val="200000"/>
              <a:buFont typeface="Wingdings" pitchFamily="2" charset="2"/>
              <a:buChar char="§"/>
            </a:pPr>
            <a:r>
              <a:rPr lang="it-IT" sz="2000" dirty="0"/>
              <a:t>Amare la persona non è cosa ovvia</a:t>
            </a:r>
            <a:r>
              <a:rPr lang="it-IT" sz="2000" dirty="0" smtClean="0"/>
              <a:t>.</a:t>
            </a:r>
          </a:p>
          <a:p>
            <a:pPr marL="342900" indent="-342900">
              <a:buClr>
                <a:schemeClr val="accent1"/>
              </a:buClr>
              <a:buSzPct val="200000"/>
              <a:buFont typeface="Wingdings" pitchFamily="2" charset="2"/>
              <a:buChar char="§"/>
            </a:pPr>
            <a:endParaRPr lang="it-IT" sz="2000" dirty="0"/>
          </a:p>
          <a:p>
            <a:pPr marL="342900" indent="-342900">
              <a:buClr>
                <a:schemeClr val="accent1"/>
              </a:buClr>
              <a:buSzPct val="200000"/>
              <a:buFont typeface="Wingdings" pitchFamily="2" charset="2"/>
              <a:buChar char="§"/>
            </a:pPr>
            <a:r>
              <a:rPr lang="it-IT" sz="2000" dirty="0"/>
              <a:t>amare “cambia tutto il colore”, tutta la tonalità del colloquio. Accogliere non è dare una risposta a tutto, ma la parola, l’atteggiamento, la disponibilità manifestano che l’altro degno di stima, di amore</a:t>
            </a:r>
            <a:r>
              <a:rPr lang="it-IT" sz="2000" dirty="0" smtClean="0"/>
              <a:t>.</a:t>
            </a:r>
          </a:p>
          <a:p>
            <a:pPr marL="342900" indent="-342900">
              <a:buClr>
                <a:schemeClr val="accent1"/>
              </a:buClr>
              <a:buSzPct val="200000"/>
              <a:buFont typeface="Wingdings" pitchFamily="2" charset="2"/>
              <a:buChar char="§"/>
            </a:pPr>
            <a:endParaRPr lang="it-IT" sz="2000" dirty="0"/>
          </a:p>
          <a:p>
            <a:pPr marL="342900" indent="-342900">
              <a:buClr>
                <a:schemeClr val="accent1"/>
              </a:buClr>
              <a:buSzPct val="200000"/>
              <a:buFont typeface="Wingdings" pitchFamily="2" charset="2"/>
              <a:buChar char="§"/>
            </a:pPr>
            <a:r>
              <a:rPr lang="it-IT" sz="2000" dirty="0"/>
              <a:t>Cristo va all’essenziale. Egli sgombra il discorso da inutili pesantezze. L’accoglienza seria chiede un orecchio (occhio</a:t>
            </a:r>
            <a:r>
              <a:rPr lang="it-IT" sz="2000" dirty="0" smtClean="0"/>
              <a:t>… cuore) </a:t>
            </a:r>
            <a:r>
              <a:rPr lang="it-IT" sz="2000" dirty="0"/>
              <a:t>affinato per cogliere poco per volta la “sola cosa” che interessa. Capire può richiedere un tempo notevole! Accogliere è esercitare la pazienza di comprendere chiaramente ciò che l’altro desidera comunicarci oltre il manifestamente detto.</a:t>
            </a:r>
            <a:endParaRPr lang="it-IT" sz="2000" dirty="0" smtClean="0"/>
          </a:p>
        </p:txBody>
      </p:sp>
      <p:pic>
        <p:nvPicPr>
          <p:cNvPr id="9218" name="Picture 2" descr="http://4.bp.blogspot.com/-bEAQjDcdgao/TxaHZV3RGLI/AAAAAAAAWFM/MBZ4YZg43_c/s1600/volto0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117227" y="2780928"/>
            <a:ext cx="1733696" cy="3786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854886"/>
      </p:ext>
    </p:extLst>
  </p:cSld>
  <p:clrMapOvr>
    <a:masterClrMapping/>
  </p:clrMapOvr>
  <p:transition spd="slow">
    <p:pu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glia">
  <a:themeElements>
    <a:clrScheme name="Griglia">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glia">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gli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0</TotalTime>
  <Words>1607</Words>
  <Application>Microsoft Office PowerPoint</Application>
  <PresentationFormat>Presentazione su schermo (4:3)</PresentationFormat>
  <Paragraphs>96</Paragraphs>
  <Slides>15</Slides>
  <Notes>0</Notes>
  <HiddenSlides>0</HiddenSlides>
  <MMClips>0</MMClips>
  <ScaleCrop>false</ScaleCrop>
  <HeadingPairs>
    <vt:vector size="4" baseType="variant">
      <vt:variant>
        <vt:lpstr>Tema</vt:lpstr>
      </vt:variant>
      <vt:variant>
        <vt:i4>1</vt:i4>
      </vt:variant>
      <vt:variant>
        <vt:lpstr>Titoli diapositive</vt:lpstr>
      </vt:variant>
      <vt:variant>
        <vt:i4>15</vt:i4>
      </vt:variant>
    </vt:vector>
  </HeadingPairs>
  <TitlesOfParts>
    <vt:vector size="16" baseType="lpstr">
      <vt:lpstr>Griglia</vt:lpstr>
      <vt:lpstr>UN TALE … genesi di un incontro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 www.lucianocantini.it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2012-11-27T07:18:11Z</dcterms:created>
  <dcterms:modified xsi:type="dcterms:W3CDTF">2012-11-27T07:20:38Z</dcterms:modified>
</cp:coreProperties>
</file>